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29"/>
  </p:notesMasterIdLst>
  <p:sldIdLst>
    <p:sldId id="419" r:id="rId2"/>
    <p:sldId id="661" r:id="rId3"/>
    <p:sldId id="596" r:id="rId4"/>
    <p:sldId id="669" r:id="rId5"/>
    <p:sldId id="259" r:id="rId6"/>
    <p:sldId id="836" r:id="rId7"/>
    <p:sldId id="660" r:id="rId8"/>
    <p:sldId id="657" r:id="rId9"/>
    <p:sldId id="659" r:id="rId10"/>
    <p:sldId id="260" r:id="rId11"/>
    <p:sldId id="835" r:id="rId12"/>
    <p:sldId id="666" r:id="rId13"/>
    <p:sldId id="663" r:id="rId14"/>
    <p:sldId id="668" r:id="rId15"/>
    <p:sldId id="662" r:id="rId16"/>
    <p:sldId id="667" r:id="rId17"/>
    <p:sldId id="261" r:id="rId18"/>
    <p:sldId id="664" r:id="rId19"/>
    <p:sldId id="262" r:id="rId20"/>
    <p:sldId id="830" r:id="rId21"/>
    <p:sldId id="831" r:id="rId22"/>
    <p:sldId id="258" r:id="rId23"/>
    <p:sldId id="263" r:id="rId24"/>
    <p:sldId id="834" r:id="rId25"/>
    <p:sldId id="829" r:id="rId26"/>
    <p:sldId id="654" r:id="rId27"/>
    <p:sldId id="8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mesh Chaturvedi" initials="AC" lastIdx="3" clrIdx="0">
    <p:extLst>
      <p:ext uri="{19B8F6BF-5375-455C-9EA6-DF929625EA0E}">
        <p15:presenceInfo xmlns:p15="http://schemas.microsoft.com/office/powerpoint/2012/main" userId="086ad2a6d4a011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95196" autoAdjust="0"/>
  </p:normalViewPr>
  <p:slideViewPr>
    <p:cSldViewPr snapToGrid="0">
      <p:cViewPr>
        <p:scale>
          <a:sx n="100" d="100"/>
          <a:sy n="100" d="100"/>
        </p:scale>
        <p:origin x="-499" y="-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EA995-D6E3-4796-BAF4-B9811F8DAB1B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89838-362A-4B29-9E19-FCF2A4004C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55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02A89A-1A6A-4DE8-81F4-EEF84DC40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09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176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75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9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4582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376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98080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24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1243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0666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F497D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32A22D4-357C-4E78-A067-DB5D6472B0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1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hematical_optimization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en.wikipedia.org/wiki/Constrained_optimiz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en.wikipedia.org/wiki/Combinatorial_optimiz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en.wikipedia.org/wiki/Constrained_optimiza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olutionary_multimodal_optimizati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tiheino.com/2016/12/27/deterministic-not-predictabl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roximation_algorith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org/" TargetMode="External"/><Relationship Id="rId7" Type="http://schemas.openxmlformats.org/officeDocument/2006/relationships/hyperlink" Target="https://qr.ae/pvU11A" TargetMode="External"/><Relationship Id="rId2" Type="http://schemas.openxmlformats.org/officeDocument/2006/relationships/hyperlink" Target="http://aima.cs.berkeley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haos_theory" TargetMode="External"/><Relationship Id="rId5" Type="http://schemas.openxmlformats.org/officeDocument/2006/relationships/hyperlink" Target="https://qr.ae/pvU11n" TargetMode="External"/><Relationship Id="rId4" Type="http://schemas.openxmlformats.org/officeDocument/2006/relationships/hyperlink" Target="https://qr.ae/pvU18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sites.google.com/site/animeshchaturvedi07/academic-teaching/cloudcomputing" TargetMode="External"/><Relationship Id="rId3" Type="http://schemas.openxmlformats.org/officeDocument/2006/relationships/oleObject" Target="../embeddings/oleObject1.bin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wmf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ima.cs.berkeley.ed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aima.cs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qr.ae/pvU11n" TargetMode="External"/><Relationship Id="rId2" Type="http://schemas.openxmlformats.org/officeDocument/2006/relationships/hyperlink" Target="https://qr.ae/pvU18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qr.ae/pvU11A" TargetMode="External"/><Relationship Id="rId2" Type="http://schemas.openxmlformats.org/officeDocument/2006/relationships/hyperlink" Target="https://en.wikipedia.org/wiki/Chaos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Approximation, Probability, and Optimization</a:t>
            </a:r>
            <a:endParaRPr lang="en-US" sz="3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560DF6-32A6-5666-3C17-A91FB80A296F}"/>
              </a:ext>
            </a:extLst>
          </p:cNvPr>
          <p:cNvGrpSpPr/>
          <p:nvPr/>
        </p:nvGrpSpPr>
        <p:grpSpPr>
          <a:xfrm>
            <a:off x="331879" y="272393"/>
            <a:ext cx="11528242" cy="6313213"/>
            <a:chOff x="331879" y="272393"/>
            <a:chExt cx="11528242" cy="63132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304057-975F-B62C-C974-9BC21B975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940" y="272393"/>
              <a:ext cx="371475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56808-C9C7-1182-4D7F-34AF6BBE4AE0}"/>
                </a:ext>
              </a:extLst>
            </p:cNvPr>
            <p:cNvSpPr txBox="1"/>
            <p:nvPr/>
          </p:nvSpPr>
          <p:spPr>
            <a:xfrm>
              <a:off x="1518414" y="3015992"/>
              <a:ext cx="9067800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solidFill>
                    <a:prstClr val="black"/>
                  </a:solidFill>
                </a:rPr>
                <a:t>Dr. Animesh Chaturvedi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Assistant Professor: </a:t>
              </a:r>
              <a:r>
                <a:rPr lang="en-US" sz="2400" b="1" dirty="0">
                  <a:solidFill>
                    <a:prstClr val="black"/>
                  </a:solidFill>
                </a:rPr>
                <a:t>IIIT Dharwad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Young Researcher: </a:t>
              </a:r>
              <a:r>
                <a:rPr lang="en-US" sz="2400" b="1" dirty="0">
                  <a:solidFill>
                    <a:prstClr val="black"/>
                  </a:solidFill>
                </a:rPr>
                <a:t>Heidelberg Laureate Forum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and </a:t>
              </a:r>
              <a:r>
                <a:rPr lang="en-US" sz="2400" b="1" dirty="0">
                  <a:solidFill>
                    <a:prstClr val="black"/>
                  </a:solidFill>
                </a:rPr>
                <a:t>Pingala Interaction in Computing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Young Scientist: </a:t>
              </a:r>
              <a:r>
                <a:rPr lang="en-US" sz="2400" b="1" dirty="0">
                  <a:solidFill>
                    <a:prstClr val="black"/>
                  </a:solidFill>
                </a:rPr>
                <a:t>Lindau Nobel Laureate Meetings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Postdoc: </a:t>
              </a:r>
              <a:r>
                <a:rPr lang="en-US" sz="2400" b="1" dirty="0">
                  <a:solidFill>
                    <a:prstClr val="black"/>
                  </a:solidFill>
                </a:rPr>
                <a:t>King’s College London</a:t>
              </a:r>
              <a:r>
                <a:rPr lang="en-US" sz="2400" dirty="0">
                  <a:solidFill>
                    <a:prstClr val="black"/>
                  </a:solidFill>
                </a:rPr>
                <a:t> &amp; </a:t>
              </a:r>
              <a:r>
                <a:rPr lang="en-US" sz="2400" b="1" dirty="0">
                  <a:solidFill>
                    <a:prstClr val="black"/>
                  </a:solidFill>
                </a:rPr>
                <a:t>The Alan Turing Institute</a:t>
              </a:r>
              <a:r>
                <a:rPr lang="en-US" sz="2400" dirty="0">
                  <a:solidFill>
                    <a:prstClr val="black"/>
                  </a:solidFill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PhD: </a:t>
              </a:r>
              <a:r>
                <a:rPr lang="en-US" sz="2400" b="1" dirty="0">
                  <a:solidFill>
                    <a:prstClr val="black"/>
                  </a:solidFill>
                </a:rPr>
                <a:t>IIT Indore</a:t>
              </a:r>
              <a:r>
                <a:rPr lang="en-US" sz="2400" dirty="0">
                  <a:solidFill>
                    <a:prstClr val="black"/>
                  </a:solidFill>
                </a:rPr>
                <a:t> MTech: </a:t>
              </a:r>
              <a:r>
                <a:rPr lang="en-US" sz="2400" b="1" dirty="0">
                  <a:solidFill>
                    <a:prstClr val="black"/>
                  </a:solidFill>
                </a:rPr>
                <a:t>IIITDM Jabalpur</a:t>
              </a:r>
              <a:endParaRPr lang="en-US" sz="2800" b="1" dirty="0">
                <a:solidFill>
                  <a:prstClr val="black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CC7305-6911-0642-01A3-CBB5607F3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1879" y="5769611"/>
              <a:ext cx="4226512" cy="815995"/>
            </a:xfrm>
            <a:prstGeom prst="rect">
              <a:avLst/>
            </a:prstGeom>
            <a:no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B555FB-E38B-4F84-00AE-02A0F9281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79" y="4511442"/>
              <a:ext cx="1309764" cy="99888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37F653-EC45-FAE5-2BFD-8C39E6DF4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510" y="4696188"/>
              <a:ext cx="1856039" cy="866152"/>
            </a:xfrm>
            <a:prstGeom prst="rect">
              <a:avLst/>
            </a:prstGeom>
          </p:spPr>
        </p:pic>
        <p:pic>
          <p:nvPicPr>
            <p:cNvPr id="15" name="Picture 14" descr="IIIT DM Logo">
              <a:extLst>
                <a:ext uri="{FF2B5EF4-FFF2-40B4-BE49-F238E27FC236}">
                  <a16:creationId xmlns:a16="http://schemas.microsoft.com/office/drawing/2014/main" id="{DA58601E-F015-4EBA-CAE9-FAC7F61518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9" t="12685" r="11329"/>
            <a:stretch/>
          </p:blipFill>
          <p:spPr bwMode="auto">
            <a:xfrm>
              <a:off x="6327704" y="5812574"/>
              <a:ext cx="5532417" cy="73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BC997C-3D6A-D3B8-B04D-B8279E7D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1053" y="3344580"/>
              <a:ext cx="1944496" cy="9988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973A1C8-0386-BEA3-3412-E7A0D8708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879" y="3440597"/>
              <a:ext cx="2316193" cy="725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with</a:t>
            </a:r>
            <a:r>
              <a:rPr dirty="0"/>
              <a:t>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Randomized algorithms handle NP-hardness</a:t>
            </a:r>
          </a:p>
          <a:p>
            <a:r>
              <a:rPr lang="en-IN" sz="2400" dirty="0"/>
              <a:t>Randomization helps solve </a:t>
            </a:r>
            <a:r>
              <a:rPr lang="en-IN" sz="2400" b="1" dirty="0"/>
              <a:t>hard problems faster on average</a:t>
            </a:r>
            <a:r>
              <a:rPr lang="en-IN" sz="2400" dirty="0"/>
              <a:t>, even if worst-case is NP-Hard.</a:t>
            </a:r>
          </a:p>
          <a:p>
            <a:r>
              <a:rPr lang="en-IN" sz="2400" dirty="0"/>
              <a:t>Examples:</a:t>
            </a:r>
          </a:p>
          <a:p>
            <a:pPr lvl="1"/>
            <a:r>
              <a:rPr lang="en-IN" b="1" dirty="0"/>
              <a:t>Randomized SAT solvers (</a:t>
            </a:r>
            <a:r>
              <a:rPr lang="en-IN" b="1" dirty="0" err="1"/>
              <a:t>WalkSAT</a:t>
            </a:r>
            <a:r>
              <a:rPr lang="en-IN" b="1" dirty="0"/>
              <a:t>)</a:t>
            </a:r>
            <a:r>
              <a:rPr lang="en-IN" dirty="0"/>
              <a:t> → Practical AI search</a:t>
            </a:r>
          </a:p>
          <a:p>
            <a:pPr lvl="1"/>
            <a:r>
              <a:rPr lang="en-IN" b="1" dirty="0"/>
              <a:t>Monte Carlo Tree Search</a:t>
            </a:r>
            <a:r>
              <a:rPr lang="en-IN" dirty="0"/>
              <a:t> → Used in reinforcement learning (e.g., AlphaGo)</a:t>
            </a:r>
          </a:p>
          <a:p>
            <a:pPr lvl="1"/>
            <a:r>
              <a:rPr lang="en-IN" b="1" dirty="0"/>
              <a:t>Probabilistic Graphical Model Inference</a:t>
            </a:r>
            <a:r>
              <a:rPr lang="en-IN" dirty="0"/>
              <a:t> → NP-Hard, solved via sampling</a:t>
            </a:r>
          </a:p>
          <a:p>
            <a:r>
              <a:rPr lang="en-IN" sz="2400" dirty="0"/>
              <a:t>Some NP problems become tractable </a:t>
            </a:r>
            <a:r>
              <a:rPr lang="en-IN" sz="2400" b="1" dirty="0"/>
              <a:t>on average</a:t>
            </a:r>
            <a:r>
              <a:rPr lang="en-IN" sz="2400" dirty="0"/>
              <a:t> using randomness.</a:t>
            </a:r>
          </a:p>
          <a:p>
            <a:r>
              <a:rPr lang="en-IN" sz="2400" b="1" dirty="0"/>
              <a:t>Probability softens NP-hardness</a:t>
            </a:r>
            <a:r>
              <a:rPr lang="en-IN" sz="2400" dirty="0"/>
              <a:t> in practice, especially in AI.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4499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95F49EC-09B7-DFB4-11CC-DC2B5E1E3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B5BF6-4645-E59B-745A-CCD4506CD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Optimization and AI</a:t>
            </a:r>
          </a:p>
        </p:txBody>
      </p:sp>
    </p:spTree>
    <p:extLst>
      <p:ext uri="{BB962C8B-B14F-4D97-AF65-F5344CB8AC3E}">
        <p14:creationId xmlns:p14="http://schemas.microsoft.com/office/powerpoint/2010/main" val="36040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On Optimization of Deep Neural Networks | by Parmeet Bhatia | Towards Data  Science">
            <a:extLst>
              <a:ext uri="{FF2B5EF4-FFF2-40B4-BE49-F238E27FC236}">
                <a16:creationId xmlns:a16="http://schemas.microsoft.com/office/drawing/2014/main" id="{90F270C1-9967-417A-ACAC-21CFFCEC3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75" y="3777427"/>
            <a:ext cx="3460653" cy="280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F04610-A297-4BBA-B31E-4A288C40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4019-A5D6-4B57-91C8-249314B408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optimization problem can be represented in the following way:</a:t>
            </a:r>
          </a:p>
          <a:p>
            <a:pPr lvl="1"/>
            <a:r>
              <a:rPr lang="en-US" dirty="0"/>
              <a:t>Given: a function </a:t>
            </a:r>
            <a:r>
              <a:rPr lang="en-US" b="1" i="1" dirty="0"/>
              <a:t>f</a:t>
            </a:r>
            <a:r>
              <a:rPr lang="en-US" b="1" dirty="0"/>
              <a:t> : </a:t>
            </a:r>
            <a:r>
              <a:rPr lang="en-US" b="1" i="1" dirty="0"/>
              <a:t>A</a:t>
            </a:r>
            <a:r>
              <a:rPr lang="en-US" b="1" dirty="0"/>
              <a:t> → </a:t>
            </a:r>
            <a:r>
              <a:rPr lang="en-US" b="1" i="1" dirty="0"/>
              <a:t>ℝ</a:t>
            </a:r>
            <a:r>
              <a:rPr lang="en-US" dirty="0"/>
              <a:t> from some set </a:t>
            </a:r>
            <a:r>
              <a:rPr lang="en-US" b="1" i="1" dirty="0"/>
              <a:t>A</a:t>
            </a:r>
            <a:r>
              <a:rPr lang="en-US" dirty="0"/>
              <a:t> to the real numbers</a:t>
            </a:r>
          </a:p>
          <a:p>
            <a:pPr lvl="1"/>
            <a:r>
              <a:rPr lang="en-US" dirty="0"/>
              <a:t>Goal: an element 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dirty="0"/>
              <a:t> </a:t>
            </a:r>
            <a:r>
              <a:rPr lang="en-US" sz="2000" b="1" dirty="0"/>
              <a:t>∈</a:t>
            </a:r>
            <a:r>
              <a:rPr lang="en-US" dirty="0"/>
              <a:t> </a:t>
            </a:r>
            <a:r>
              <a:rPr lang="en-US" b="1" i="1" dirty="0"/>
              <a:t>A</a:t>
            </a:r>
            <a:r>
              <a:rPr lang="en-US" dirty="0"/>
              <a:t> such that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b="1" dirty="0"/>
              <a:t>) ≤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</a:t>
            </a:r>
            <a:r>
              <a:rPr lang="en-US" dirty="0"/>
              <a:t> for all </a:t>
            </a:r>
            <a:r>
              <a:rPr lang="en-US" b="1" i="1" dirty="0"/>
              <a:t>x </a:t>
            </a:r>
            <a:r>
              <a:rPr lang="en-US" sz="2000" b="1" dirty="0"/>
              <a:t>∈</a:t>
            </a:r>
            <a:r>
              <a:rPr lang="en-US" b="1" i="1" dirty="0"/>
              <a:t> A</a:t>
            </a:r>
            <a:r>
              <a:rPr lang="en-US" dirty="0"/>
              <a:t> ("minimization") or such that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i="1" baseline="-25000" dirty="0"/>
              <a:t>0</a:t>
            </a:r>
            <a:r>
              <a:rPr lang="en-US" b="1" dirty="0"/>
              <a:t>) ≥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</a:t>
            </a:r>
            <a:r>
              <a:rPr lang="en-US" dirty="0"/>
              <a:t> for all </a:t>
            </a:r>
            <a:r>
              <a:rPr lang="en-US" b="1" i="1" dirty="0"/>
              <a:t>x</a:t>
            </a:r>
            <a:r>
              <a:rPr lang="en-US" b="1" dirty="0"/>
              <a:t> </a:t>
            </a:r>
            <a:r>
              <a:rPr lang="en-US" sz="2000" b="1" dirty="0"/>
              <a:t>∈</a:t>
            </a:r>
            <a:r>
              <a:rPr lang="en-US" b="1" dirty="0"/>
              <a:t> </a:t>
            </a:r>
            <a:r>
              <a:rPr lang="en-US" b="1" i="1" dirty="0"/>
              <a:t>A</a:t>
            </a:r>
            <a:r>
              <a:rPr lang="en-US" dirty="0"/>
              <a:t> ("maximization").</a:t>
            </a:r>
          </a:p>
          <a:p>
            <a:r>
              <a:rPr lang="en-US" dirty="0"/>
              <a:t>The domain </a:t>
            </a:r>
            <a:r>
              <a:rPr lang="en-US" b="1" i="1" dirty="0"/>
              <a:t>A</a:t>
            </a:r>
            <a:r>
              <a:rPr lang="en-US" dirty="0"/>
              <a:t> of </a:t>
            </a:r>
            <a:r>
              <a:rPr lang="en-US" b="1" i="1" dirty="0"/>
              <a:t>f</a:t>
            </a:r>
            <a:r>
              <a:rPr lang="en-US" dirty="0"/>
              <a:t> is called the search space or the choice set</a:t>
            </a:r>
          </a:p>
          <a:p>
            <a:r>
              <a:rPr lang="en-US" dirty="0"/>
              <a:t>The elements of </a:t>
            </a:r>
            <a:r>
              <a:rPr lang="en-US" b="1" i="1" dirty="0"/>
              <a:t>A</a:t>
            </a:r>
            <a:r>
              <a:rPr lang="en-US" dirty="0"/>
              <a:t> are called candidate solutions or feasible solutions.</a:t>
            </a:r>
          </a:p>
          <a:p>
            <a:r>
              <a:rPr lang="en-US" dirty="0"/>
              <a:t>A is some subset of the </a:t>
            </a:r>
          </a:p>
          <a:p>
            <a:pPr lvl="1"/>
            <a:r>
              <a:rPr lang="en-US" dirty="0"/>
              <a:t>Euclidean space </a:t>
            </a:r>
            <a:r>
              <a:rPr lang="en-US" b="1" i="1" dirty="0" err="1"/>
              <a:t>ℝ</a:t>
            </a:r>
            <a:r>
              <a:rPr lang="en-US" b="1" i="1" baseline="30000" dirty="0" err="1"/>
              <a:t>n</a:t>
            </a:r>
            <a:r>
              <a:rPr lang="en-US" dirty="0"/>
              <a:t>, Geometry represent N-dimensional space</a:t>
            </a:r>
          </a:p>
          <a:p>
            <a:pPr lvl="1"/>
            <a:r>
              <a:rPr lang="en-US" dirty="0"/>
              <a:t>Specified by a set of constraints, </a:t>
            </a:r>
          </a:p>
          <a:p>
            <a:pPr lvl="1"/>
            <a:r>
              <a:rPr lang="en-US" dirty="0"/>
              <a:t>Equalities or inequalities that the members of </a:t>
            </a:r>
            <a:r>
              <a:rPr lang="en-US" b="1" i="1" dirty="0"/>
              <a:t>A</a:t>
            </a:r>
            <a:r>
              <a:rPr lang="en-US" dirty="0"/>
              <a:t> have to satisfy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4D0E3-EFD9-4F35-B138-8C08EADA7FE5}"/>
              </a:ext>
            </a:extLst>
          </p:cNvPr>
          <p:cNvSpPr txBox="1"/>
          <p:nvPr/>
        </p:nvSpPr>
        <p:spPr>
          <a:xfrm>
            <a:off x="304800" y="6398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https://en.wikipedia.org/wiki/Mathematical_optimization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6023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A3E94-AF11-4D13-A38A-FD83C6D1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FE08F-A6A7-4937-B18B-DB67517E7A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 of finding the best solution from all feasible solutions.</a:t>
            </a:r>
          </a:p>
          <a:p>
            <a:r>
              <a:rPr lang="en-US" b="1" dirty="0"/>
              <a:t>Discrete optimization: </a:t>
            </a:r>
            <a:r>
              <a:rPr lang="en-US" dirty="0"/>
              <a:t>A problem with discrete variables in which an object must be found from a countable set like integer, permutation or graph</a:t>
            </a:r>
          </a:p>
          <a:p>
            <a:pPr lvl="1"/>
            <a:r>
              <a:rPr lang="en-US" b="1" dirty="0"/>
              <a:t>Combinatorial optimization</a:t>
            </a:r>
            <a:endParaRPr lang="en-US" dirty="0"/>
          </a:p>
          <a:p>
            <a:r>
              <a:rPr lang="en-US" b="1" dirty="0"/>
              <a:t>Continuous optimization:</a:t>
            </a:r>
            <a:r>
              <a:rPr lang="en-US" dirty="0"/>
              <a:t> A problem with continuous variables in which an optimal value from a continuous function must be found. </a:t>
            </a:r>
          </a:p>
          <a:p>
            <a:pPr lvl="1"/>
            <a:r>
              <a:rPr lang="en-US" b="1" dirty="0"/>
              <a:t>Constrained problems</a:t>
            </a:r>
          </a:p>
          <a:p>
            <a:pPr lvl="1"/>
            <a:r>
              <a:rPr lang="en-US" b="1" dirty="0"/>
              <a:t>Multimodal problems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58CE9-6FA7-4CA8-A524-724FA1DEB40D}"/>
              </a:ext>
            </a:extLst>
          </p:cNvPr>
          <p:cNvSpPr txBox="1"/>
          <p:nvPr/>
        </p:nvSpPr>
        <p:spPr>
          <a:xfrm>
            <a:off x="304800" y="6398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https://en.wikipedia.org/wiki/Optimization_problem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459D25A-2A1D-43A5-A96D-E95F89DA4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4" t="20552" r="14111" b="11614"/>
          <a:stretch/>
        </p:blipFill>
        <p:spPr bwMode="auto">
          <a:xfrm>
            <a:off x="7853082" y="3720547"/>
            <a:ext cx="4150659" cy="305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7261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9CE8-1D92-4635-B030-97BEE06B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Combinatorial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1E44-3E33-4709-A458-A36A0378B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Finds an optimal object from a finite set of objects, where the set of feasible solutions is discrete or can be reduced to a discrete set. </a:t>
            </a:r>
          </a:p>
          <a:p>
            <a:pPr lvl="1"/>
            <a:r>
              <a:rPr lang="en-US" dirty="0"/>
              <a:t>Exhaustive search uses algorithms that quickly rule out large parts of the search space,</a:t>
            </a:r>
          </a:p>
          <a:p>
            <a:pPr lvl="1"/>
            <a:r>
              <a:rPr lang="en-US" dirty="0"/>
              <a:t>Or use</a:t>
            </a:r>
            <a:r>
              <a:rPr lang="en-US" b="1" dirty="0"/>
              <a:t> Approximation or Probabilistic algorithms</a:t>
            </a:r>
            <a:r>
              <a:rPr lang="en-US" dirty="0"/>
              <a:t>.</a:t>
            </a:r>
          </a:p>
          <a:p>
            <a:r>
              <a:rPr lang="en-US" dirty="0"/>
              <a:t>A combinatorial optimization problem A is a quadruple </a:t>
            </a:r>
            <a:r>
              <a:rPr lang="en-US" b="1" dirty="0"/>
              <a:t>(</a:t>
            </a:r>
            <a:r>
              <a:rPr lang="en-US" b="1" i="1" dirty="0"/>
              <a:t>I</a:t>
            </a:r>
            <a:r>
              <a:rPr lang="en-US" b="1" dirty="0"/>
              <a:t>, </a:t>
            </a:r>
            <a:r>
              <a:rPr lang="en-US" b="1" i="1" dirty="0"/>
              <a:t>f</a:t>
            </a:r>
            <a:r>
              <a:rPr lang="en-US" b="1" dirty="0"/>
              <a:t>, </a:t>
            </a:r>
            <a:r>
              <a:rPr lang="en-US" b="1" i="1" dirty="0"/>
              <a:t>m</a:t>
            </a:r>
            <a:r>
              <a:rPr lang="en-US" b="1" dirty="0"/>
              <a:t>, </a:t>
            </a:r>
            <a:r>
              <a:rPr lang="en-US" b="1" i="1" dirty="0"/>
              <a:t>g</a:t>
            </a:r>
            <a:r>
              <a:rPr lang="en-US" b="1" dirty="0"/>
              <a:t>)</a:t>
            </a:r>
            <a:r>
              <a:rPr lang="en-US" dirty="0"/>
              <a:t>, where</a:t>
            </a:r>
          </a:p>
          <a:p>
            <a:pPr lvl="1"/>
            <a:r>
              <a:rPr lang="en-US" b="1" i="1" dirty="0"/>
              <a:t>I</a:t>
            </a:r>
            <a:r>
              <a:rPr lang="en-US" dirty="0"/>
              <a:t> is a set of instances; given an instance </a:t>
            </a:r>
            <a:r>
              <a:rPr lang="en-US" b="1" i="1" dirty="0"/>
              <a:t>x</a:t>
            </a:r>
            <a:r>
              <a:rPr lang="en-US" dirty="0"/>
              <a:t> </a:t>
            </a:r>
            <a:r>
              <a:rPr lang="en-US" sz="2000" dirty="0"/>
              <a:t>∈</a:t>
            </a:r>
            <a:r>
              <a:rPr lang="en-US" dirty="0"/>
              <a:t> </a:t>
            </a:r>
            <a:r>
              <a:rPr lang="en-US" b="1" i="1" dirty="0"/>
              <a:t>I</a:t>
            </a:r>
            <a:r>
              <a:rPr lang="en-US" dirty="0"/>
              <a:t>,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</a:t>
            </a:r>
            <a:r>
              <a:rPr lang="en-US" dirty="0"/>
              <a:t> is the set of feasible solutions;</a:t>
            </a:r>
          </a:p>
          <a:p>
            <a:pPr lvl="1"/>
            <a:r>
              <a:rPr lang="en-US" dirty="0"/>
              <a:t>Given an instance </a:t>
            </a:r>
            <a:r>
              <a:rPr lang="en-US" b="1" i="1" dirty="0"/>
              <a:t>x</a:t>
            </a:r>
            <a:r>
              <a:rPr lang="en-US" dirty="0"/>
              <a:t> and a feasible solution</a:t>
            </a:r>
            <a:r>
              <a:rPr lang="en-US" b="1" i="1" dirty="0"/>
              <a:t> y </a:t>
            </a:r>
            <a:r>
              <a:rPr lang="en-US" dirty="0"/>
              <a:t>of </a:t>
            </a:r>
            <a:r>
              <a:rPr lang="en-US" b="1" i="1" dirty="0"/>
              <a:t>x</a:t>
            </a:r>
            <a:r>
              <a:rPr lang="en-US" dirty="0"/>
              <a:t>, </a:t>
            </a:r>
            <a:r>
              <a:rPr lang="en-US" b="1" i="1" dirty="0"/>
              <a:t>m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, </a:t>
            </a:r>
            <a:r>
              <a:rPr lang="en-US" b="1" i="1" dirty="0"/>
              <a:t>y</a:t>
            </a:r>
            <a:r>
              <a:rPr lang="en-US" b="1" dirty="0"/>
              <a:t>) </a:t>
            </a:r>
            <a:r>
              <a:rPr lang="en-US" dirty="0"/>
              <a:t>denotes the measure of </a:t>
            </a:r>
            <a:r>
              <a:rPr lang="en-US" b="1" i="1" dirty="0"/>
              <a:t>y</a:t>
            </a:r>
            <a:r>
              <a:rPr lang="en-US" dirty="0"/>
              <a:t>, which is usually a positive real.</a:t>
            </a:r>
          </a:p>
          <a:p>
            <a:pPr lvl="1"/>
            <a:r>
              <a:rPr lang="en-US" b="1" i="1" dirty="0"/>
              <a:t>g</a:t>
            </a:r>
            <a:r>
              <a:rPr lang="en-US" dirty="0"/>
              <a:t> is the goal function, and is either min or max.</a:t>
            </a:r>
          </a:p>
          <a:p>
            <a:pPr lvl="1"/>
            <a:r>
              <a:rPr lang="en-US" dirty="0"/>
              <a:t>Goal is to find for some instance</a:t>
            </a:r>
            <a:r>
              <a:rPr lang="en-US" b="1" i="1" dirty="0"/>
              <a:t> x </a:t>
            </a:r>
            <a:r>
              <a:rPr lang="en-US" dirty="0"/>
              <a:t>an optimal solution, that is, a feasible solution of </a:t>
            </a:r>
            <a:r>
              <a:rPr lang="en-US" b="1" i="1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99718-1642-41E2-B12F-B21B39143CD9}"/>
              </a:ext>
            </a:extLst>
          </p:cNvPr>
          <p:cNvSpPr txBox="1"/>
          <p:nvPr/>
        </p:nvSpPr>
        <p:spPr>
          <a:xfrm>
            <a:off x="287686" y="6398696"/>
            <a:ext cx="681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https://en.wikipedia.org/wiki/Combinatorial_optimization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3AD44-C41C-4F0E-ACF5-9B5EE918C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74" y="5673819"/>
            <a:ext cx="4514850" cy="4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6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9CE8-1D92-4635-B030-97BEE06B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Constrained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1E44-3E33-4709-A458-A36A0378B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of optimizing an objective function with respect to some variables in the presence of constraints on those variables.</a:t>
            </a:r>
          </a:p>
          <a:p>
            <a:pPr lvl="1"/>
            <a:r>
              <a:rPr lang="en-US" dirty="0"/>
              <a:t>primarily equality constraints, inequality constraints, and integer constraints</a:t>
            </a:r>
          </a:p>
          <a:p>
            <a:pPr lvl="1"/>
            <a:r>
              <a:rPr lang="en-US" dirty="0"/>
              <a:t>set of candidate solutions that satisfy all constraints is called the feasible set</a:t>
            </a:r>
          </a:p>
          <a:p>
            <a:r>
              <a:rPr lang="en-US" dirty="0"/>
              <a:t>A general constrained minimization problem may be written as follows: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i="1" dirty="0" err="1"/>
              <a:t>g</a:t>
            </a:r>
            <a:r>
              <a:rPr lang="en-US" b="1" i="1" baseline="-25000" dirty="0" err="1"/>
              <a:t>i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 </a:t>
            </a:r>
            <a:r>
              <a:rPr lang="en-US" dirty="0"/>
              <a:t>and </a:t>
            </a:r>
            <a:r>
              <a:rPr lang="en-US" b="1" i="1" dirty="0" err="1"/>
              <a:t>h</a:t>
            </a:r>
            <a:r>
              <a:rPr lang="en-US" b="1" i="1" baseline="-25000" dirty="0" err="1"/>
              <a:t>j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 </a:t>
            </a:r>
            <a:r>
              <a:rPr lang="en-US" dirty="0"/>
              <a:t>are constraints that are required to be satisfied, and </a:t>
            </a:r>
            <a:r>
              <a:rPr lang="en-US" b="1" i="1" dirty="0"/>
              <a:t>f</a:t>
            </a:r>
            <a:r>
              <a:rPr lang="en-US" b="1" dirty="0"/>
              <a:t>(</a:t>
            </a:r>
            <a:r>
              <a:rPr lang="en-US" b="1" i="1" dirty="0"/>
              <a:t>x</a:t>
            </a:r>
            <a:r>
              <a:rPr lang="en-US" b="1" dirty="0"/>
              <a:t>)</a:t>
            </a:r>
            <a:r>
              <a:rPr lang="en-US" dirty="0"/>
              <a:t> is the objective function that needs to be optimized subject to the constraints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99718-1642-41E2-B12F-B21B39143CD9}"/>
              </a:ext>
            </a:extLst>
          </p:cNvPr>
          <p:cNvSpPr txBox="1"/>
          <p:nvPr/>
        </p:nvSpPr>
        <p:spPr>
          <a:xfrm>
            <a:off x="241504" y="6398696"/>
            <a:ext cx="681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https://en.wikipedia.org/wiki/Constrained_optimization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0F2E5A-28BC-4144-AD4F-E2EE54E8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40" y="3733800"/>
            <a:ext cx="8573720" cy="1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736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n Introduction To Surrogate Optimization: Intuition, illustration, case  study, and the code | by Shuai Guo | Towards Data Science">
            <a:extLst>
              <a:ext uri="{FF2B5EF4-FFF2-40B4-BE49-F238E27FC236}">
                <a16:creationId xmlns:a16="http://schemas.microsoft.com/office/drawing/2014/main" id="{1857A893-4B7A-4D11-B416-DE21195E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12" y="2807505"/>
            <a:ext cx="5432611" cy="37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39CE8-1D92-4635-B030-97BEE06B1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Multimodal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1E44-3E33-4709-A458-A36A0378BD2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Finds all or most of the multiple (at least locally optimal) solutions of a problem, as opposed to a single best solution.</a:t>
            </a:r>
          </a:p>
          <a:p>
            <a:pPr lvl="1"/>
            <a:r>
              <a:rPr lang="en-US" dirty="0"/>
              <a:t>Evolutionary Multimodal Optimization is a branch of </a:t>
            </a:r>
            <a:r>
              <a:rPr lang="en-US" b="1" dirty="0"/>
              <a:t>Evolutionary Computation</a:t>
            </a:r>
          </a:p>
          <a:p>
            <a:pPr marL="502920" indent="-457200"/>
            <a:r>
              <a:rPr lang="en-US" b="1" dirty="0"/>
              <a:t>Evolutionary algorithms:</a:t>
            </a:r>
            <a:r>
              <a:rPr lang="en-US" dirty="0"/>
              <a:t> </a:t>
            </a:r>
          </a:p>
          <a:p>
            <a:pPr marL="777240" lvl="1" indent="-457200"/>
            <a:r>
              <a:rPr lang="en-US" dirty="0"/>
              <a:t>Genetic Algorithms (GAs), </a:t>
            </a:r>
          </a:p>
          <a:p>
            <a:pPr marL="777240" lvl="1" indent="-457200"/>
            <a:r>
              <a:rPr lang="en-US" dirty="0"/>
              <a:t>Evolution Strategy (ES),</a:t>
            </a:r>
          </a:p>
          <a:p>
            <a:pPr marL="777240" lvl="1" indent="-457200"/>
            <a:r>
              <a:rPr lang="en-US" dirty="0"/>
              <a:t>Differential Evolution (DE),</a:t>
            </a:r>
          </a:p>
          <a:p>
            <a:pPr marL="777240" lvl="1" indent="-457200"/>
            <a:r>
              <a:rPr lang="en-US" dirty="0"/>
              <a:t>Particle Swarm Optimization (PSO) etc.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99718-1642-41E2-B12F-B21B39143CD9}"/>
              </a:ext>
            </a:extLst>
          </p:cNvPr>
          <p:cNvSpPr txBox="1"/>
          <p:nvPr/>
        </p:nvSpPr>
        <p:spPr>
          <a:xfrm>
            <a:off x="259977" y="6398696"/>
            <a:ext cx="681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https://en.wikipedia.org/wiki/Evolutionary_multimodal_optimization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034456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with</a:t>
            </a:r>
            <a:r>
              <a:rPr dirty="0"/>
              <a:t>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799"/>
            <a:ext cx="10363200" cy="5307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Optimization problems are NP-Hard, </a:t>
            </a:r>
            <a:r>
              <a:rPr lang="en-IN" dirty="0"/>
              <a:t>Examples:</a:t>
            </a:r>
          </a:p>
          <a:p>
            <a:pPr lvl="1"/>
            <a:r>
              <a:rPr lang="en-IN" dirty="0"/>
              <a:t>Maximum Clique → NP-Complete</a:t>
            </a:r>
          </a:p>
          <a:p>
            <a:pPr lvl="1"/>
            <a:r>
              <a:rPr lang="en-IN" dirty="0"/>
              <a:t>Set Cover → NP-Complete</a:t>
            </a:r>
          </a:p>
          <a:p>
            <a:pPr lvl="1"/>
            <a:r>
              <a:rPr lang="en-IN" dirty="0"/>
              <a:t>Max-Cut → NP-Hard</a:t>
            </a:r>
          </a:p>
          <a:p>
            <a:pPr lvl="1"/>
            <a:r>
              <a:rPr lang="en-IN" dirty="0"/>
              <a:t>Integer Programming → NP-Hard</a:t>
            </a:r>
          </a:p>
          <a:p>
            <a:r>
              <a:rPr lang="en-IN" dirty="0"/>
              <a:t>Optimization appears everywhere:</a:t>
            </a:r>
          </a:p>
          <a:p>
            <a:pPr lvl="1"/>
            <a:r>
              <a:rPr lang="en-IN" dirty="0"/>
              <a:t>Operations research</a:t>
            </a:r>
          </a:p>
          <a:p>
            <a:pPr lvl="1"/>
            <a:r>
              <a:rPr lang="en-IN" dirty="0"/>
              <a:t>Machine learning (training a model = optimization)</a:t>
            </a:r>
          </a:p>
          <a:p>
            <a:pPr lvl="1"/>
            <a:r>
              <a:rPr lang="en-IN" dirty="0"/>
              <a:t>Robotics path planning</a:t>
            </a:r>
          </a:p>
          <a:p>
            <a:r>
              <a:rPr lang="en-IN" dirty="0"/>
              <a:t>Many real-world optimization problems are </a:t>
            </a:r>
            <a:r>
              <a:rPr lang="en-IN" b="1" dirty="0"/>
              <a:t>NP-Hard</a:t>
            </a:r>
            <a:r>
              <a:rPr lang="en-IN" dirty="0"/>
              <a:t>, which forces us to use:</a:t>
            </a:r>
            <a:br>
              <a:rPr lang="en-IN" dirty="0"/>
            </a:br>
            <a:r>
              <a:rPr lang="en-IN" dirty="0"/>
              <a:t>✔ heuristics, </a:t>
            </a:r>
            <a:br>
              <a:rPr lang="en-IN" dirty="0"/>
            </a:br>
            <a:r>
              <a:rPr lang="en-IN" dirty="0"/>
              <a:t>✔ greedy strategies</a:t>
            </a:r>
            <a:br>
              <a:rPr lang="en-IN" dirty="0"/>
            </a:br>
            <a:r>
              <a:rPr lang="en-IN" dirty="0"/>
              <a:t>✔ meta-heuristics (GA, PSO, Simulated Annealing)</a:t>
            </a:r>
            <a:br>
              <a:rPr lang="en-IN" dirty="0"/>
            </a:br>
            <a:r>
              <a:rPr lang="en-IN" dirty="0"/>
              <a:t>✔ relaxations (LP/SDP)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57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819C-B1D1-4FC6-9A34-A723D810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Approximation, Probability, and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A6214-425E-4967-BBF0-B44642DC96E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0067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Deterministic nature of a system does not make it predictable.</a:t>
            </a:r>
          </a:p>
          <a:p>
            <a:r>
              <a:rPr lang="en-US" dirty="0"/>
              <a:t>Exhaustive search is intractable for NP-hard problems </a:t>
            </a:r>
          </a:p>
          <a:p>
            <a:r>
              <a:rPr lang="en-US" dirty="0"/>
              <a:t>Used Approximations, Probabilistic, and Optimization algorithms in </a:t>
            </a:r>
          </a:p>
          <a:p>
            <a:pPr lvl="1"/>
            <a:r>
              <a:rPr lang="en-US" dirty="0"/>
              <a:t>Travelling Salesman Problem (TSP), Minimum Spanning Tree (MST), and Knapsack</a:t>
            </a:r>
          </a:p>
          <a:p>
            <a:pPr lvl="1"/>
            <a:r>
              <a:rPr lang="en-US" dirty="0"/>
              <a:t>Minimax, Alpha–Beta pruning, </a:t>
            </a:r>
          </a:p>
          <a:p>
            <a:pPr lvl="1"/>
            <a:r>
              <a:rPr lang="en-US" dirty="0"/>
              <a:t>Monte Carlo, Markov chain Monte Carlo, </a:t>
            </a:r>
          </a:p>
          <a:p>
            <a:pPr lvl="1"/>
            <a:r>
              <a:rPr lang="en-US" dirty="0"/>
              <a:t>Constraint Satisfaction Problems, </a:t>
            </a:r>
          </a:p>
          <a:p>
            <a:pPr lvl="1"/>
            <a:r>
              <a:rPr lang="en-US" dirty="0"/>
              <a:t>Likelihood weighting, Maximum-Likelihood,  </a:t>
            </a:r>
          </a:p>
          <a:p>
            <a:pPr lvl="1"/>
            <a:r>
              <a:rPr lang="en-US" dirty="0"/>
              <a:t>Stochastic Differential Equations (SDEs),</a:t>
            </a:r>
          </a:p>
          <a:p>
            <a:pPr lvl="1"/>
            <a:r>
              <a:rPr lang="en-US" dirty="0"/>
              <a:t>Belief states, Belief propagation, Bayesian Networks, Deep Belief Networks, </a:t>
            </a:r>
          </a:p>
          <a:p>
            <a:pPr lvl="1"/>
            <a:r>
              <a:rPr lang="en-US" dirty="0"/>
              <a:t>Various Machine Learning, Deep Learning, Reinforcement Learning algorithms, </a:t>
            </a:r>
          </a:p>
          <a:p>
            <a:pPr lvl="1"/>
            <a:r>
              <a:rPr lang="en-US" dirty="0"/>
              <a:t>and several other problems</a:t>
            </a:r>
          </a:p>
          <a:p>
            <a:endParaRPr lang="en-IN" dirty="0"/>
          </a:p>
        </p:txBody>
      </p:sp>
      <p:pic>
        <p:nvPicPr>
          <p:cNvPr id="21506" name="Picture 2" descr="Optimization is as hard as approximation – Machine Learning Research Blog">
            <a:extLst>
              <a:ext uri="{FF2B5EF4-FFF2-40B4-BE49-F238E27FC236}">
                <a16:creationId xmlns:a16="http://schemas.microsoft.com/office/drawing/2014/main" id="{219DEAD0-9F85-4E17-BA20-275A34B6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48" y="3123920"/>
            <a:ext cx="3723092" cy="201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An Intuitive Introduction to Probability | Coursera">
            <a:extLst>
              <a:ext uri="{FF2B5EF4-FFF2-40B4-BE49-F238E27FC236}">
                <a16:creationId xmlns:a16="http://schemas.microsoft.com/office/drawing/2014/main" id="{20855633-16CC-4D0C-A11B-D8F5FC56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965" y="521176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8448D-B95F-4539-8B32-68DA6AF217DC}"/>
              </a:ext>
            </a:extLst>
          </p:cNvPr>
          <p:cNvSpPr txBox="1"/>
          <p:nvPr/>
        </p:nvSpPr>
        <p:spPr>
          <a:xfrm>
            <a:off x="224118" y="6398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https://mattiheino.com/2016/12/27/deterministic-not-predictable/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907419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AI with Approximation, Probability, Optimization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Approximation: Near-optimal polynomial-time</a:t>
            </a:r>
          </a:p>
          <a:p>
            <a:r>
              <a:rPr lang="en-US" dirty="0"/>
              <a:t>Probability: Randomization helps average case</a:t>
            </a:r>
          </a:p>
          <a:p>
            <a:r>
              <a:rPr dirty="0"/>
              <a:t>Optimization: Relaxations, metaheuristics</a:t>
            </a:r>
            <a:endParaRPr lang="en-IN" dirty="0"/>
          </a:p>
          <a:p>
            <a:r>
              <a:rPr lang="en-IN" dirty="0"/>
              <a:t>AI: Heuristics, search, etc.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D3F8B8-4925-9745-FEA2-67EDFC636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963768"/>
              </p:ext>
            </p:extLst>
          </p:nvPr>
        </p:nvGraphicFramePr>
        <p:xfrm>
          <a:off x="1219200" y="3733800"/>
          <a:ext cx="10363200" cy="2133600"/>
        </p:xfrm>
        <a:graphic>
          <a:graphicData uri="http://schemas.openxmlformats.org/drawingml/2006/table">
            <a:tbl>
              <a:tblPr/>
              <a:tblGrid>
                <a:gridCol w="2093167">
                  <a:extLst>
                    <a:ext uri="{9D8B030D-6E8A-4147-A177-3AD203B41FA5}">
                      <a16:colId xmlns:a16="http://schemas.microsoft.com/office/drawing/2014/main" val="3669600231"/>
                    </a:ext>
                  </a:extLst>
                </a:gridCol>
                <a:gridCol w="4124131">
                  <a:extLst>
                    <a:ext uri="{9D8B030D-6E8A-4147-A177-3AD203B41FA5}">
                      <a16:colId xmlns:a16="http://schemas.microsoft.com/office/drawing/2014/main" val="3299147607"/>
                    </a:ext>
                  </a:extLst>
                </a:gridCol>
                <a:gridCol w="4145902">
                  <a:extLst>
                    <a:ext uri="{9D8B030D-6E8A-4147-A177-3AD203B41FA5}">
                      <a16:colId xmlns:a16="http://schemas.microsoft.com/office/drawing/2014/main" val="3433708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200" b="1" dirty="0"/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1" dirty="0"/>
                        <a:t>Why NP matters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b="1" dirty="0"/>
                        <a:t>Techniques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7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/>
                        <a:t>Approximation</a:t>
                      </a:r>
                      <a:endParaRPr lang="en-IN" sz="2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Exact solutions impossible in 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Guaranteed near-optimal algorithms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100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 dirty="0"/>
                        <a:t>Probability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Randomized solutions beat worst-case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/>
                        <a:t>Monte Carlo, stochastic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893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 dirty="0"/>
                        <a:t>Optimization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Most optimization ≈ NP-hard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Relaxation, metaheuristics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569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200" b="1" dirty="0"/>
                        <a:t>AI</a:t>
                      </a:r>
                      <a:endParaRPr lang="en-IN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Search, reasoning, learning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Heuristics, pruning, knowledge 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8625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 descr="Calculus I - Linear Approximations">
            <a:extLst>
              <a:ext uri="{FF2B5EF4-FFF2-40B4-BE49-F238E27FC236}">
                <a16:creationId xmlns:a16="http://schemas.microsoft.com/office/drawing/2014/main" id="{2CC213D0-068E-4351-9123-3BD13E340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6"/>
          <a:stretch/>
        </p:blipFill>
        <p:spPr bwMode="auto">
          <a:xfrm>
            <a:off x="7156580" y="3816221"/>
            <a:ext cx="4765363" cy="291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0237C-3BBC-429D-A850-EE1892E1E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2A74-A885-41B4-80DC-24E0B2A715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Efficient algorithms that find </a:t>
            </a:r>
            <a:r>
              <a:rPr lang="en-US" b="1" dirty="0"/>
              <a:t>approximate solutions </a:t>
            </a:r>
            <a:r>
              <a:rPr lang="en-US" dirty="0"/>
              <a:t>to NP optimization problems. </a:t>
            </a:r>
          </a:p>
          <a:p>
            <a:r>
              <a:rPr lang="en-US" dirty="0"/>
              <a:t>Solution with provable guarantees such that the solution is near-exact solution.</a:t>
            </a:r>
          </a:p>
          <a:p>
            <a:r>
              <a:rPr lang="en-US" dirty="0"/>
              <a:t>A tangent to a curve is a straight line that best approximates the curve at a specific point.</a:t>
            </a:r>
          </a:p>
          <a:p>
            <a:r>
              <a:rPr lang="en-US" dirty="0"/>
              <a:t>Linear approximation for the curve near the point of tangency. For a value of x very close to x</a:t>
            </a:r>
            <a:r>
              <a:rPr lang="en-US" baseline="-25000" dirty="0"/>
              <a:t>0</a:t>
            </a:r>
            <a:r>
              <a:rPr lang="en-US" dirty="0"/>
              <a:t>, the function's value f(x) can be approximated by the value on the tangent line at a point (x</a:t>
            </a:r>
            <a:r>
              <a:rPr lang="en-US" baseline="-25000" dirty="0"/>
              <a:t>0</a:t>
            </a:r>
            <a:r>
              <a:rPr lang="en-US" dirty="0"/>
              <a:t>,y</a:t>
            </a:r>
            <a:r>
              <a:rPr lang="en-US" baseline="-25000" dirty="0"/>
              <a:t>0</a:t>
            </a:r>
            <a:r>
              <a:rPr lang="en-US" dirty="0"/>
              <a:t>) is given by y - y</a:t>
            </a:r>
            <a:r>
              <a:rPr lang="en-US" baseline="-25000" dirty="0"/>
              <a:t>0 </a:t>
            </a:r>
            <a:r>
              <a:rPr lang="en-US" dirty="0"/>
              <a:t>= m(x - x</a:t>
            </a:r>
            <a:r>
              <a:rPr lang="en-US" baseline="-25000" dirty="0"/>
              <a:t>0</a:t>
            </a:r>
            <a:r>
              <a:rPr lang="en-US" dirty="0"/>
              <a:t>) 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f(x)</a:t>
            </a:r>
            <a:r>
              <a:rPr lang="en-IN" dirty="0"/>
              <a:t> ≈</a:t>
            </a:r>
            <a:r>
              <a:rPr lang="en-US" dirty="0"/>
              <a:t> f(x</a:t>
            </a:r>
            <a:r>
              <a:rPr lang="en-US" baseline="-25000" dirty="0"/>
              <a:t>0</a:t>
            </a:r>
            <a:r>
              <a:rPr lang="en-US" dirty="0"/>
              <a:t>) </a:t>
            </a:r>
            <a:r>
              <a:rPr lang="en-US"/>
              <a:t>+ f’(</a:t>
            </a: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)(x-x</a:t>
            </a:r>
            <a:r>
              <a:rPr lang="en-US" baseline="-25000" dirty="0"/>
              <a:t>0</a:t>
            </a:r>
            <a:r>
              <a:rPr lang="en-US" dirty="0"/>
              <a:t>). 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Vertex Cover Problem,</a:t>
            </a:r>
          </a:p>
          <a:p>
            <a:pPr lvl="1"/>
            <a:r>
              <a:rPr lang="en-US" dirty="0"/>
              <a:t>Traveling Salesman Problem,</a:t>
            </a:r>
          </a:p>
          <a:p>
            <a:pPr lvl="1"/>
            <a:r>
              <a:rPr lang="en-US" dirty="0"/>
              <a:t>Set-covering problem (resource-selection problems)</a:t>
            </a:r>
          </a:p>
          <a:p>
            <a:pPr lvl="1"/>
            <a:r>
              <a:rPr lang="en-US" dirty="0"/>
              <a:t>Subset-sum problem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93936-F5B5-4692-97F1-AD878658CEAC}"/>
              </a:ext>
            </a:extLst>
          </p:cNvPr>
          <p:cNvSpPr txBox="1"/>
          <p:nvPr/>
        </p:nvSpPr>
        <p:spPr>
          <a:xfrm>
            <a:off x="197224" y="6398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https://en.wikipedia.org/wiki/Approximation_algorithm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834839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 and 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363200" cy="5135562"/>
          </a:xfrm>
        </p:spPr>
        <p:txBody>
          <a:bodyPr>
            <a:normAutofit lnSpcReduction="10000"/>
          </a:bodyPr>
          <a:lstStyle/>
          <a:p>
            <a:r>
              <a:rPr dirty="0"/>
              <a:t>What is P?</a:t>
            </a:r>
          </a:p>
          <a:p>
            <a:pPr lvl="1"/>
            <a:r>
              <a:rPr dirty="0"/>
              <a:t>Problems solvable efficiently (polynomial time) using deterministic algorithms</a:t>
            </a:r>
          </a:p>
          <a:p>
            <a:pPr lvl="1"/>
            <a:r>
              <a:rPr dirty="0"/>
              <a:t>Example: Sorting numbers</a:t>
            </a:r>
          </a:p>
          <a:p>
            <a:endParaRPr dirty="0"/>
          </a:p>
          <a:p>
            <a:r>
              <a:rPr dirty="0"/>
              <a:t>What is NP?</a:t>
            </a:r>
          </a:p>
          <a:p>
            <a:pPr lvl="1"/>
            <a:r>
              <a:rPr dirty="0"/>
              <a:t>Solutions can be verified efficiently</a:t>
            </a:r>
            <a:r>
              <a:rPr lang="en-IN" dirty="0"/>
              <a:t>, </a:t>
            </a:r>
            <a:r>
              <a:rPr lang="en-US" dirty="0"/>
              <a:t>but finding the solution is in-efficient</a:t>
            </a:r>
            <a:endParaRPr dirty="0"/>
          </a:p>
          <a:p>
            <a:pPr lvl="1"/>
            <a:r>
              <a:rPr dirty="0"/>
              <a:t>Example: Verifying TSP route length</a:t>
            </a:r>
          </a:p>
          <a:p>
            <a:endParaRPr dirty="0"/>
          </a:p>
          <a:p>
            <a:r>
              <a:rPr dirty="0"/>
              <a:t>P vs NP:</a:t>
            </a:r>
          </a:p>
          <a:p>
            <a:pPr lvl="1"/>
            <a:r>
              <a:rPr lang="en-US" dirty="0"/>
              <a:t>Can every problem whose solution is easy to check also be solved quickly?</a:t>
            </a:r>
            <a:endParaRPr lang="en-IN" dirty="0"/>
          </a:p>
          <a:p>
            <a:pPr lvl="1"/>
            <a:r>
              <a:rPr dirty="0"/>
              <a:t>Unknown whether P = NP</a:t>
            </a:r>
          </a:p>
          <a:p>
            <a:pPr lvl="1"/>
            <a:r>
              <a:rPr dirty="0"/>
              <a:t>Believed P ≠ NP, but unproven</a:t>
            </a:r>
          </a:p>
        </p:txBody>
      </p:sp>
    </p:spTree>
    <p:extLst>
      <p:ext uri="{BB962C8B-B14F-4D97-AF65-F5344CB8AC3E}">
        <p14:creationId xmlns:p14="http://schemas.microsoft.com/office/powerpoint/2010/main" val="33220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AI's Historical Approach to Complex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363200" cy="5135562"/>
          </a:xfrm>
        </p:spPr>
        <p:txBody>
          <a:bodyPr>
            <a:noAutofit/>
          </a:bodyPr>
          <a:lstStyle/>
          <a:p>
            <a:r>
              <a:rPr lang="en-US" sz="2400" dirty="0"/>
              <a:t>Approximation Algorithms:</a:t>
            </a:r>
          </a:p>
          <a:p>
            <a:pPr lvl="1"/>
            <a:r>
              <a:rPr lang="en-US" dirty="0"/>
              <a:t>Guarantee bounds near optimal</a:t>
            </a:r>
          </a:p>
          <a:p>
            <a:pPr lvl="1"/>
            <a:r>
              <a:rPr lang="en-US" dirty="0"/>
              <a:t>Algorithms for NP-complete problems provide a solution that is guaranteed to be within a certain factor of the optimal answer for real-world applications.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sz="2400" dirty="0"/>
              <a:t>Rule-based AI:</a:t>
            </a:r>
          </a:p>
          <a:p>
            <a:pPr lvl="1"/>
            <a:r>
              <a:rPr dirty="0"/>
              <a:t>Hand-coded rules struggled with </a:t>
            </a:r>
            <a:r>
              <a:rPr lang="en-IN" dirty="0"/>
              <a:t>combinatorial </a:t>
            </a:r>
            <a:r>
              <a:rPr dirty="0"/>
              <a:t>exponential growth</a:t>
            </a:r>
          </a:p>
          <a:p>
            <a:pPr lvl="1"/>
            <a:r>
              <a:rPr dirty="0"/>
              <a:t>Example: Chess search</a:t>
            </a:r>
          </a:p>
          <a:p>
            <a:endParaRPr sz="2400" dirty="0"/>
          </a:p>
          <a:p>
            <a:r>
              <a:rPr sz="2400" dirty="0"/>
              <a:t>Heuristics and Approximations:</a:t>
            </a:r>
          </a:p>
          <a:p>
            <a:pPr lvl="1"/>
            <a:r>
              <a:rPr dirty="0"/>
              <a:t>Provided near-optimal solutions</a:t>
            </a:r>
            <a:r>
              <a:rPr lang="en-IN" dirty="0"/>
              <a:t> or “calculated guesses”,</a:t>
            </a:r>
            <a:r>
              <a:rPr dirty="0"/>
              <a:t> to NP-hard problems</a:t>
            </a:r>
          </a:p>
          <a:p>
            <a:pPr lvl="1"/>
            <a:r>
              <a:rPr dirty="0"/>
              <a:t>Example: Heuristic </a:t>
            </a:r>
            <a:r>
              <a:rPr lang="en-US" dirty="0"/>
              <a:t>search algorithms to find a near-optimal route for the TSP instead of exhaustively checking all routes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58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Modern AI Tackles NP-Hard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Machine Learning and Optimization:</a:t>
            </a:r>
          </a:p>
          <a:p>
            <a:pPr lvl="1"/>
            <a:r>
              <a:rPr lang="en-IN" dirty="0"/>
              <a:t>Modern AI, </a:t>
            </a:r>
            <a:r>
              <a:rPr lang="en-US" dirty="0"/>
              <a:t>Rather than finding the exact solution, AI finds optimal solution. </a:t>
            </a:r>
          </a:p>
          <a:p>
            <a:pPr lvl="1"/>
            <a:r>
              <a:rPr lang="en-US" dirty="0"/>
              <a:t>Techniques like </a:t>
            </a:r>
            <a:r>
              <a:rPr dirty="0"/>
              <a:t>Neural </a:t>
            </a:r>
            <a:r>
              <a:rPr lang="en-IN" dirty="0"/>
              <a:t>Net</a:t>
            </a:r>
            <a:r>
              <a:rPr dirty="0"/>
              <a:t>works learn near-optimal solutions</a:t>
            </a:r>
            <a:r>
              <a:rPr lang="en-IN" dirty="0"/>
              <a:t> </a:t>
            </a:r>
            <a:r>
              <a:rPr lang="en-US" dirty="0"/>
              <a:t>to NP-hard problems. </a:t>
            </a:r>
            <a:endParaRPr lang="en-IN" dirty="0"/>
          </a:p>
          <a:p>
            <a:endParaRPr dirty="0"/>
          </a:p>
          <a:p>
            <a:r>
              <a:rPr dirty="0"/>
              <a:t>Reinforcement Learning</a:t>
            </a:r>
            <a:r>
              <a:rPr lang="en-IN" dirty="0"/>
              <a:t> (RL)</a:t>
            </a:r>
            <a:r>
              <a:rPr dirty="0"/>
              <a:t>:</a:t>
            </a:r>
          </a:p>
          <a:p>
            <a:pPr lvl="1"/>
            <a:r>
              <a:rPr dirty="0"/>
              <a:t>Learns strategies for complex domains (e.g., Go)</a:t>
            </a:r>
            <a:endParaRPr lang="en-IN" dirty="0"/>
          </a:p>
          <a:p>
            <a:pPr lvl="1"/>
            <a:r>
              <a:rPr lang="en-US" dirty="0"/>
              <a:t>RL agents can be trained to solve complex problems like playing chess or Go by exploring a huge number of potential moves, eventually learning optimal strategies. </a:t>
            </a:r>
          </a:p>
          <a:p>
            <a:pPr lvl="1"/>
            <a:r>
              <a:rPr lang="en-US" dirty="0"/>
              <a:t>RL is a practical solution to problems that were previously intractable.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640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Artificial </a:t>
            </a:r>
            <a:r>
              <a:rPr dirty="0"/>
              <a:t>Neural Networks &amp;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Training neural networks = Optimization problem (NP-Hard)</a:t>
            </a:r>
          </a:p>
          <a:p>
            <a:r>
              <a:rPr lang="en-US" dirty="0"/>
              <a:t>Inference depends on probability (stochastic models)</a:t>
            </a:r>
            <a:endParaRPr dirty="0"/>
          </a:p>
          <a:p>
            <a:r>
              <a:rPr lang="en-IN" dirty="0"/>
              <a:t>Universal Approximation Theorem → Approximation category</a:t>
            </a:r>
          </a:p>
          <a:p>
            <a:endParaRPr dirty="0"/>
          </a:p>
          <a:p>
            <a:r>
              <a:rPr lang="en-IN" dirty="0"/>
              <a:t>Artificial </a:t>
            </a:r>
            <a:r>
              <a:rPr dirty="0"/>
              <a:t>Neural Networks </a:t>
            </a:r>
            <a:r>
              <a:rPr lang="en-IN" dirty="0"/>
              <a:t>has </a:t>
            </a:r>
            <a:r>
              <a:rPr dirty="0"/>
              <a:t>the intersection of</a:t>
            </a:r>
            <a:r>
              <a:rPr lang="en-IN" dirty="0"/>
              <a:t> </a:t>
            </a:r>
          </a:p>
          <a:p>
            <a:pPr lvl="1"/>
            <a:r>
              <a:rPr dirty="0"/>
              <a:t>Optimization + Probability +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78652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Future Intersection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Quantum Computing + AI:</a:t>
            </a:r>
          </a:p>
          <a:p>
            <a:pPr lvl="1"/>
            <a:r>
              <a:rPr lang="en-US" dirty="0"/>
              <a:t>Computational </a:t>
            </a:r>
            <a:r>
              <a:rPr dirty="0"/>
              <a:t>power</a:t>
            </a:r>
            <a:r>
              <a:rPr lang="en-US" dirty="0"/>
              <a:t> to tackle NP problems that are hard with classical computers.</a:t>
            </a:r>
          </a:p>
          <a:p>
            <a:endParaRPr dirty="0"/>
          </a:p>
          <a:p>
            <a:r>
              <a:rPr dirty="0"/>
              <a:t>AI for Scientific Discovery:</a:t>
            </a:r>
            <a:r>
              <a:rPr lang="en-IN" dirty="0"/>
              <a:t> </a:t>
            </a:r>
            <a:r>
              <a:rPr lang="en-US" dirty="0"/>
              <a:t>To model and predict complex systems in sciences.</a:t>
            </a:r>
            <a:endParaRPr lang="en-IN" dirty="0"/>
          </a:p>
          <a:p>
            <a:pPr lvl="1"/>
            <a:r>
              <a:rPr lang="en-IN" dirty="0"/>
              <a:t>Example: </a:t>
            </a:r>
            <a:r>
              <a:rPr dirty="0"/>
              <a:t>Progress on </a:t>
            </a:r>
            <a:r>
              <a:rPr lang="en-IN" dirty="0"/>
              <a:t>protein</a:t>
            </a:r>
            <a:r>
              <a:rPr dirty="0"/>
              <a:t> folding and simulations</a:t>
            </a:r>
            <a:r>
              <a:rPr lang="en-IN" dirty="0"/>
              <a:t>.</a:t>
            </a:r>
          </a:p>
          <a:p>
            <a:pPr lvl="1"/>
            <a:r>
              <a:rPr lang="en-US" dirty="0"/>
              <a:t>This could lead to breakthroughs in solving NP-hard problems.</a:t>
            </a:r>
            <a:endParaRPr dirty="0"/>
          </a:p>
          <a:p>
            <a:endParaRPr dirty="0"/>
          </a:p>
          <a:p>
            <a:r>
              <a:rPr dirty="0"/>
              <a:t>Explainable AI:</a:t>
            </a:r>
            <a:r>
              <a:rPr lang="en-IN" dirty="0"/>
              <a:t> </a:t>
            </a:r>
            <a:r>
              <a:rPr dirty="0"/>
              <a:t>Transparency helps guide complexity reasoning</a:t>
            </a:r>
            <a:endParaRPr lang="en-IN" dirty="0"/>
          </a:p>
          <a:p>
            <a:pPr lvl="1"/>
            <a:r>
              <a:rPr lang="en-US" dirty="0"/>
              <a:t>Understanding why a model makes a certain decision "the black box problem". </a:t>
            </a:r>
          </a:p>
          <a:p>
            <a:pPr lvl="1"/>
            <a:r>
              <a:rPr lang="en-US" dirty="0"/>
              <a:t>Interactive AI that focuses on making AI more transparent on complex problems.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93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51F7-3246-5D46-78D0-6C233C19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BD849-5F79-0E01-4A5C-57AEDA579F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b="1" dirty="0"/>
              <a:t>P</a:t>
            </a:r>
            <a:r>
              <a:rPr lang="en-IN" dirty="0"/>
              <a:t> → Efficient &amp; deterministic → “Easy problems”</a:t>
            </a:r>
          </a:p>
          <a:p>
            <a:r>
              <a:rPr lang="en-IN" b="1" dirty="0"/>
              <a:t>NP</a:t>
            </a:r>
            <a:r>
              <a:rPr lang="en-IN" dirty="0"/>
              <a:t> → Solutions easy to verify → Many search/decision problems in AI</a:t>
            </a:r>
          </a:p>
          <a:p>
            <a:r>
              <a:rPr lang="en-IN" b="1" dirty="0"/>
              <a:t>NP-Complete</a:t>
            </a:r>
            <a:r>
              <a:rPr lang="en-IN" dirty="0"/>
              <a:t> → Hardest in NP → Guide complexity barriers</a:t>
            </a:r>
          </a:p>
          <a:p>
            <a:r>
              <a:rPr lang="en-IN" b="1" dirty="0"/>
              <a:t>NP-Hard</a:t>
            </a:r>
            <a:r>
              <a:rPr lang="en-IN" dirty="0"/>
              <a:t> → At least as hard as NP → Optimization &amp; AI problems</a:t>
            </a:r>
          </a:p>
          <a:p>
            <a:r>
              <a:rPr lang="en-IN" dirty="0"/>
              <a:t>In practice, NP-Hardness </a:t>
            </a:r>
            <a:r>
              <a:rPr lang="en-IN" b="1" dirty="0"/>
              <a:t>drives</a:t>
            </a:r>
            <a:r>
              <a:rPr lang="en-IN" dirty="0"/>
              <a:t> research in:</a:t>
            </a:r>
          </a:p>
          <a:p>
            <a:pPr lvl="1"/>
            <a:r>
              <a:rPr lang="en-IN" dirty="0"/>
              <a:t>Heuristics → AI</a:t>
            </a:r>
          </a:p>
          <a:p>
            <a:pPr lvl="1"/>
            <a:r>
              <a:rPr lang="en-IN" dirty="0"/>
              <a:t>Approximation → Algorithms</a:t>
            </a:r>
          </a:p>
          <a:p>
            <a:pPr lvl="1"/>
            <a:r>
              <a:rPr lang="en-IN" dirty="0"/>
              <a:t>Randomization → Probability</a:t>
            </a:r>
          </a:p>
          <a:p>
            <a:pPr lvl="1"/>
            <a:r>
              <a:rPr lang="en-IN" dirty="0"/>
              <a:t>Relaxations → Optimization</a:t>
            </a:r>
          </a:p>
          <a:p>
            <a:r>
              <a:rPr lang="en-US" dirty="0"/>
              <a:t>Artificial Neural Networks → Optimization + Approximation + Probability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601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EB7E8-C854-4A4C-9E19-B3DB7AA00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BC13B-BF90-4891-AA29-E89E512409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rgbClr val="000000"/>
                </a:solidFill>
              </a:rPr>
              <a:t>Cormen</a:t>
            </a:r>
            <a:r>
              <a:rPr lang="en-IN" dirty="0">
                <a:solidFill>
                  <a:srgbClr val="000000"/>
                </a:solidFill>
              </a:rPr>
              <a:t>, T. H., </a:t>
            </a:r>
            <a:r>
              <a:rPr lang="en-IN" dirty="0" err="1">
                <a:solidFill>
                  <a:srgbClr val="000000"/>
                </a:solidFill>
              </a:rPr>
              <a:t>Leiserson</a:t>
            </a:r>
            <a:r>
              <a:rPr lang="en-IN" dirty="0">
                <a:solidFill>
                  <a:srgbClr val="000000"/>
                </a:solidFill>
              </a:rPr>
              <a:t>, C. E., Rivest, R. L., &amp; Stein, C. (2009). </a:t>
            </a:r>
            <a:r>
              <a:rPr lang="en-IN" i="1" dirty="0">
                <a:solidFill>
                  <a:srgbClr val="000000"/>
                </a:solidFill>
              </a:rPr>
              <a:t>Introduction to Algorithms </a:t>
            </a:r>
            <a:r>
              <a:rPr lang="en-IN" dirty="0">
                <a:solidFill>
                  <a:srgbClr val="000000"/>
                </a:solidFill>
              </a:rPr>
              <a:t>(Vol. 3, pp. 624-642). Cambridge: MIT press.</a:t>
            </a:r>
            <a:r>
              <a:rPr lang="en-IN" dirty="0"/>
              <a:t> </a:t>
            </a:r>
          </a:p>
          <a:p>
            <a:r>
              <a:rPr lang="en-US" dirty="0"/>
              <a:t>Stuart Russel, and Peter Norvig. "Artificial intelligence: A modern approach. Third edit." Upper Saddle River, New Jersey 7458 (2015). </a:t>
            </a:r>
            <a:r>
              <a:rPr lang="en-US" dirty="0">
                <a:hlinkClick r:id="rId2"/>
              </a:rPr>
              <a:t>http://aima.cs.berkeley.edu/</a:t>
            </a:r>
            <a:r>
              <a:rPr lang="en-US" dirty="0"/>
              <a:t> </a:t>
            </a:r>
            <a:r>
              <a:rPr lang="en-IN" dirty="0"/>
              <a:t> </a:t>
            </a:r>
          </a:p>
          <a:p>
            <a:r>
              <a:rPr lang="en-US" dirty="0"/>
              <a:t>Wikipedia pages </a:t>
            </a:r>
            <a:r>
              <a:rPr lang="en-US" dirty="0">
                <a:hlinkClick r:id="rId3"/>
              </a:rPr>
              <a:t>https://www.wikipedia.org/</a:t>
            </a:r>
            <a:r>
              <a:rPr lang="en-US" dirty="0"/>
              <a:t> </a:t>
            </a:r>
          </a:p>
          <a:p>
            <a:r>
              <a:rPr lang="en-US" dirty="0"/>
              <a:t>Images are from several sources e.g. movies, TV serials, internet, miscellaneous links, slides, blogs, etc.</a:t>
            </a:r>
            <a:endParaRPr lang="en-IN" dirty="0"/>
          </a:p>
          <a:p>
            <a:r>
              <a:rPr lang="en-IN" dirty="0"/>
              <a:t>Quora</a:t>
            </a:r>
          </a:p>
          <a:p>
            <a:pPr lvl="1"/>
            <a:r>
              <a:rPr lang="en-IN" dirty="0">
                <a:hlinkClick r:id="rId4"/>
              </a:rPr>
              <a:t>https://qr.ae/pvU18E</a:t>
            </a:r>
            <a:endParaRPr lang="en-IN" dirty="0"/>
          </a:p>
          <a:p>
            <a:pPr lvl="1"/>
            <a:r>
              <a:rPr lang="en-IN" dirty="0">
                <a:hlinkClick r:id="rId5"/>
              </a:rPr>
              <a:t>https://qr.ae/pvU11n</a:t>
            </a:r>
            <a:r>
              <a:rPr lang="en-IN" dirty="0"/>
              <a:t>  </a:t>
            </a:r>
          </a:p>
          <a:p>
            <a:pPr lvl="1"/>
            <a:r>
              <a:rPr lang="en-IN" dirty="0">
                <a:hlinkClick r:id="rId6"/>
              </a:rPr>
              <a:t>https://en.wikipedia.org/wiki/Chaos_theory</a:t>
            </a:r>
            <a:endParaRPr lang="en-IN" dirty="0"/>
          </a:p>
          <a:p>
            <a:pPr lvl="1"/>
            <a:r>
              <a:rPr lang="en-IN" dirty="0">
                <a:hlinkClick r:id="rId7"/>
              </a:rPr>
              <a:t>https://qr.ae/pvU11A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456826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F1CA7EC-EC3D-4158-830A-106D9A7FE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1" b="45952"/>
          <a:stretch/>
        </p:blipFill>
        <p:spPr bwMode="auto">
          <a:xfrm>
            <a:off x="6219978" y="4216530"/>
            <a:ext cx="1267905" cy="259536"/>
          </a:xfrm>
          <a:prstGeom prst="rect">
            <a:avLst/>
          </a:prstGeom>
          <a:noFill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0556D026-E46F-4F60-BF53-9C3362CBDDC5}"/>
              </a:ext>
            </a:extLst>
          </p:cNvPr>
          <p:cNvGrpSpPr>
            <a:grpSpLocks/>
          </p:cNvGrpSpPr>
          <p:nvPr/>
        </p:nvGrpSpPr>
        <p:grpSpPr bwMode="auto">
          <a:xfrm>
            <a:off x="6265087" y="5911566"/>
            <a:ext cx="2743201" cy="846993"/>
            <a:chOff x="36" y="1644"/>
            <a:chExt cx="2640" cy="867"/>
          </a:xfrm>
        </p:grpSpPr>
        <p:graphicFrame>
          <p:nvGraphicFramePr>
            <p:cNvPr id="36" name="Object 35">
              <a:extLst>
                <a:ext uri="{FF2B5EF4-FFF2-40B4-BE49-F238E27FC236}">
                  <a16:creationId xmlns:a16="http://schemas.microsoft.com/office/drawing/2014/main" id="{22BB2215-2761-4BFE-B56A-3B48EA08C4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" y="1644"/>
            <a:ext cx="2640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rawing" r:id="rId3" imgW="2721600" imgH="756000" progId="">
                    <p:embed/>
                  </p:oleObj>
                </mc:Choice>
                <mc:Fallback>
                  <p:oleObj name="Drawing" r:id="rId3" imgW="2721600" imgH="756000" progId="">
                    <p:embed/>
                    <p:pic>
                      <p:nvPicPr>
                        <p:cNvPr id="36" name="Object 35">
                          <a:extLst>
                            <a:ext uri="{FF2B5EF4-FFF2-40B4-BE49-F238E27FC236}">
                              <a16:creationId xmlns:a16="http://schemas.microsoft.com/office/drawing/2014/main" id="{22BB2215-2761-4BFE-B56A-3B48EA08C4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" y="1644"/>
                          <a:ext cx="2640" cy="6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 Box 36">
              <a:extLst>
                <a:ext uri="{FF2B5EF4-FFF2-40B4-BE49-F238E27FC236}">
                  <a16:creationId xmlns:a16="http://schemas.microsoft.com/office/drawing/2014/main" id="{ECD015E3-1B04-4ECD-88FC-0265E2B48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" y="2227"/>
              <a:ext cx="787" cy="28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82073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Gulim" pitchFamily="34" charset="-127"/>
                  <a:cs typeface="Arial" charset="0"/>
                </a:rPr>
                <a:t>Korean</a:t>
              </a:r>
            </a:p>
          </p:txBody>
        </p:sp>
      </p:grpSp>
      <p:sp>
        <p:nvSpPr>
          <p:cNvPr id="4" name="Title 37">
            <a:extLst>
              <a:ext uri="{FF2B5EF4-FFF2-40B4-BE49-F238E27FC236}">
                <a16:creationId xmlns:a16="http://schemas.microsoft.com/office/drawing/2014/main" id="{A0DC8BC2-E41E-41A6-B222-120090748349}"/>
              </a:ext>
            </a:extLst>
          </p:cNvPr>
          <p:cNvSpPr txBox="1">
            <a:spLocks/>
          </p:cNvSpPr>
          <p:nvPr/>
        </p:nvSpPr>
        <p:spPr>
          <a:xfrm>
            <a:off x="5053035" y="2356808"/>
            <a:ext cx="2209800" cy="1722192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549C"/>
                </a:solidFill>
                <a:latin typeface="Brush Script" pitchFamily="66" charset="0"/>
                <a:cs typeface="Arial" charset="0"/>
              </a:rPr>
              <a:t>Thank You</a:t>
            </a:r>
            <a:br>
              <a:rPr lang="en-US" dirty="0">
                <a:solidFill>
                  <a:srgbClr val="00549C"/>
                </a:solidFill>
                <a:latin typeface="Brush Script" pitchFamily="66" charset="0"/>
                <a:cs typeface="Arial" charset="0"/>
              </a:rPr>
            </a:br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D53A9BA-1F21-4AEF-61B3-8AEC526EF357}"/>
              </a:ext>
            </a:extLst>
          </p:cNvPr>
          <p:cNvGrpSpPr/>
          <p:nvPr/>
        </p:nvGrpSpPr>
        <p:grpSpPr>
          <a:xfrm>
            <a:off x="8145140" y="5436268"/>
            <a:ext cx="3151188" cy="614657"/>
            <a:chOff x="7513544" y="5502256"/>
            <a:chExt cx="3151188" cy="614657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BD4C1A5-A623-4105-A8BB-C06232999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13544" y="5502256"/>
              <a:ext cx="3151188" cy="371475"/>
            </a:xfrm>
            <a:prstGeom prst="rect">
              <a:avLst/>
            </a:prstGeom>
            <a:noFill/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456B4BA8-3C59-480D-9AAA-D171DC5F83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4152" y="5839914"/>
              <a:ext cx="990600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Japanese</a:t>
              </a:r>
            </a:p>
          </p:txBody>
        </p: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BB69CF2D-0D5C-43EC-814E-322F1AA0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3376" y="302192"/>
            <a:ext cx="1646238" cy="365125"/>
          </a:xfrm>
          <a:prstGeom prst="rect">
            <a:avLst/>
          </a:prstGeom>
          <a:noFill/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BFD5EB83-B7E9-43E7-BF47-7B73041C2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162" y="670730"/>
            <a:ext cx="820737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Hebrew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9A6751E-87A4-40C2-8FD0-1967B38FE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1653" y="3272384"/>
            <a:ext cx="762000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English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07963CD-62E1-E9C8-EC98-6AA1C2D541CB}"/>
              </a:ext>
            </a:extLst>
          </p:cNvPr>
          <p:cNvGrpSpPr/>
          <p:nvPr/>
        </p:nvGrpSpPr>
        <p:grpSpPr>
          <a:xfrm>
            <a:off x="1665406" y="1980079"/>
            <a:ext cx="1034941" cy="754241"/>
            <a:chOff x="1464336" y="3359519"/>
            <a:chExt cx="1034941" cy="754241"/>
          </a:xfrm>
        </p:grpSpPr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8F7F970-2310-4969-B603-F9F117AF2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4336" y="3359519"/>
              <a:ext cx="944566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00097"/>
                  </a:solidFill>
                  <a:effectLst/>
                  <a:uLnTx/>
                  <a:uFillTx/>
                  <a:latin typeface="Rockwell" pitchFamily="18" charset="0"/>
                  <a:ea typeface="+mn-ea"/>
                  <a:cs typeface="Arial" charset="0"/>
                </a:rPr>
                <a:t>Merci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9A99DB28-22CF-43B8-8ED9-17685DF8A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276" y="3829598"/>
              <a:ext cx="889001" cy="28416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French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E37652-D162-ADB0-1AEB-E379461647CA}"/>
              </a:ext>
            </a:extLst>
          </p:cNvPr>
          <p:cNvGrpSpPr/>
          <p:nvPr/>
        </p:nvGrpSpPr>
        <p:grpSpPr>
          <a:xfrm>
            <a:off x="8293872" y="836073"/>
            <a:ext cx="1428832" cy="572020"/>
            <a:chOff x="8418895" y="938757"/>
            <a:chExt cx="1428832" cy="5720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F41EED-54E5-4FFC-B4B8-2DB863DC4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418895" y="938757"/>
              <a:ext cx="1428832" cy="253293"/>
            </a:xfrm>
            <a:prstGeom prst="rect">
              <a:avLst/>
            </a:prstGeom>
            <a:noFill/>
          </p:spPr>
        </p:pic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48B99C14-2618-4385-8390-2A422B541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74526" y="1233778"/>
              <a:ext cx="704850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Russian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7B60B8-992E-01F4-DA80-DFF6EBF7424E}"/>
              </a:ext>
            </a:extLst>
          </p:cNvPr>
          <p:cNvGrpSpPr/>
          <p:nvPr/>
        </p:nvGrpSpPr>
        <p:grpSpPr>
          <a:xfrm>
            <a:off x="2651333" y="927642"/>
            <a:ext cx="1014427" cy="724426"/>
            <a:chOff x="1532225" y="2404724"/>
            <a:chExt cx="1014427" cy="724426"/>
          </a:xfrm>
        </p:grpSpPr>
        <p:sp>
          <p:nvSpPr>
            <p:cNvPr id="15" name="Text Box 14">
              <a:extLst>
                <a:ext uri="{FF2B5EF4-FFF2-40B4-BE49-F238E27FC236}">
                  <a16:creationId xmlns:a16="http://schemas.microsoft.com/office/drawing/2014/main" id="{7EA990AF-CF32-44FA-A7BB-F18062AAC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2225" y="2404724"/>
              <a:ext cx="90011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5100"/>
                  </a:solidFill>
                  <a:effectLst/>
                  <a:uLnTx/>
                  <a:uFillTx/>
                  <a:latin typeface="Nimrod" pitchFamily="18" charset="0"/>
                  <a:ea typeface="+mn-ea"/>
                  <a:cs typeface="Arial" charset="0"/>
                </a:rPr>
                <a:t>Danke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5100"/>
                </a:solidFill>
                <a:effectLst/>
                <a:uLnTx/>
                <a:uFillTx/>
                <a:latin typeface="Nimrod" pitchFamily="18" charset="0"/>
                <a:ea typeface="+mn-ea"/>
                <a:cs typeface="Arial" charset="0"/>
              </a:endParaRPr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ACC3E4A8-B897-463B-8178-75686D8DB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8277" y="2852151"/>
              <a:ext cx="96837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German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B45E32-9978-8C94-02DD-E94DAFF59D66}"/>
              </a:ext>
            </a:extLst>
          </p:cNvPr>
          <p:cNvGrpSpPr/>
          <p:nvPr/>
        </p:nvGrpSpPr>
        <p:grpSpPr>
          <a:xfrm>
            <a:off x="1256812" y="3270730"/>
            <a:ext cx="849466" cy="651458"/>
            <a:chOff x="1709988" y="4214507"/>
            <a:chExt cx="849466" cy="651458"/>
          </a:xfrm>
        </p:grpSpPr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51CBDC81-B26F-497E-A9E6-E8B27CBF1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9988" y="4214507"/>
              <a:ext cx="849466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Arial" charset="0"/>
                </a:rPr>
                <a:t>Grazie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7C6EFCC6-BD55-4B01-B62C-C148D4BBCA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9854" y="4588966"/>
              <a:ext cx="609600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Italian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D98B1A-D3F0-287A-2745-21F64E0C74C3}"/>
              </a:ext>
            </a:extLst>
          </p:cNvPr>
          <p:cNvGrpSpPr/>
          <p:nvPr/>
        </p:nvGrpSpPr>
        <p:grpSpPr>
          <a:xfrm>
            <a:off x="1780415" y="4386052"/>
            <a:ext cx="1143000" cy="689919"/>
            <a:chOff x="1987176" y="4444619"/>
            <a:chExt cx="1143000" cy="689919"/>
          </a:xfrm>
        </p:grpSpPr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0843E64-790E-4284-B573-E3B4D7DED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176" y="4444619"/>
              <a:ext cx="1143000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800044"/>
                  </a:solidFill>
                  <a:effectLst/>
                  <a:uLnTx/>
                  <a:uFillTx/>
                  <a:latin typeface="Garamond" pitchFamily="18" charset="0"/>
                  <a:ea typeface="+mn-ea"/>
                  <a:cs typeface="Arial" charset="0"/>
                </a:rPr>
                <a:t>Gracias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48C4F831-2B3D-4B19-A283-A3D182E5E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500" y="4857539"/>
              <a:ext cx="741363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Spanish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DC2262-C96E-F700-F79B-CD8A08F149C8}"/>
              </a:ext>
            </a:extLst>
          </p:cNvPr>
          <p:cNvGrpSpPr/>
          <p:nvPr/>
        </p:nvGrpSpPr>
        <p:grpSpPr>
          <a:xfrm>
            <a:off x="2465420" y="5483084"/>
            <a:ext cx="1762246" cy="623499"/>
            <a:chOff x="2691985" y="5634812"/>
            <a:chExt cx="1762246" cy="623499"/>
          </a:xfrm>
        </p:grpSpPr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A386AF03-DEE4-4664-ACCA-ED28F513E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1985" y="5634812"/>
              <a:ext cx="1579562" cy="36933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4C6D"/>
                  </a:solidFill>
                  <a:effectLst/>
                  <a:uLnTx/>
                  <a:uFillTx/>
                  <a:latin typeface="Comic Sans MS" pitchFamily="66" charset="0"/>
                  <a:ea typeface="+mn-ea"/>
                  <a:cs typeface="Arial" charset="0"/>
                </a:rPr>
                <a:t>Obrigado</a:t>
              </a: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134C67D4-ADB4-466A-9D6D-600C196C6B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456" y="5981312"/>
              <a:ext cx="112077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Portuguese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6C01CCC-11D8-FEEB-9B15-7BC1056301DB}"/>
              </a:ext>
            </a:extLst>
          </p:cNvPr>
          <p:cNvGrpSpPr/>
          <p:nvPr/>
        </p:nvGrpSpPr>
        <p:grpSpPr>
          <a:xfrm>
            <a:off x="9720734" y="1863077"/>
            <a:ext cx="889777" cy="693911"/>
            <a:chOff x="9598228" y="1911985"/>
            <a:chExt cx="889777" cy="69391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9A1AB9-E022-48FA-ABFD-80D991D67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598228" y="1911985"/>
              <a:ext cx="753602" cy="416912"/>
            </a:xfrm>
            <a:prstGeom prst="rect">
              <a:avLst/>
            </a:prstGeom>
            <a:noFill/>
          </p:spPr>
        </p:pic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5F131ED5-A09D-4C3A-A4E2-5E4EC78DF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3142" y="2328897"/>
              <a:ext cx="804863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Arabic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9FC351-C26D-BB38-3F0D-44D74CE8C697}"/>
              </a:ext>
            </a:extLst>
          </p:cNvPr>
          <p:cNvGrpSpPr/>
          <p:nvPr/>
        </p:nvGrpSpPr>
        <p:grpSpPr>
          <a:xfrm>
            <a:off x="9135067" y="4299947"/>
            <a:ext cx="1571395" cy="664501"/>
            <a:chOff x="9135067" y="4733581"/>
            <a:chExt cx="1571395" cy="664501"/>
          </a:xfrm>
        </p:grpSpPr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9C0446CD-349F-4F34-A173-79DBD504B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5067" y="5121083"/>
              <a:ext cx="157139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Simplified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Chinese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9C317A7-07E3-4C70-892D-C7C47DA5B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489701" y="4733581"/>
              <a:ext cx="862129" cy="431065"/>
            </a:xfrm>
            <a:prstGeom prst="rect">
              <a:avLst/>
            </a:prstGeom>
            <a:noFill/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92CA37-5CB6-B5ED-8532-E44FAB97C1F2}"/>
              </a:ext>
            </a:extLst>
          </p:cNvPr>
          <p:cNvGrpSpPr/>
          <p:nvPr/>
        </p:nvGrpSpPr>
        <p:grpSpPr>
          <a:xfrm>
            <a:off x="9395748" y="3101967"/>
            <a:ext cx="1700115" cy="737286"/>
            <a:chOff x="9393909" y="3138121"/>
            <a:chExt cx="1700115" cy="737286"/>
          </a:xfrm>
        </p:grpSpPr>
        <p:sp>
          <p:nvSpPr>
            <p:cNvPr id="27" name="Text Box 26">
              <a:extLst>
                <a:ext uri="{FF2B5EF4-FFF2-40B4-BE49-F238E27FC236}">
                  <a16:creationId xmlns:a16="http://schemas.microsoft.com/office/drawing/2014/main" id="{6E500223-1FF3-4880-B1DB-6D3CD08F1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3909" y="3598408"/>
              <a:ext cx="170011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Traditional Chinese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DE6235C-15EB-4743-B30C-6B23807C2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881832" y="3138121"/>
              <a:ext cx="782900" cy="395806"/>
            </a:xfrm>
            <a:prstGeom prst="rect">
              <a:avLst/>
            </a:prstGeom>
            <a:noFill/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9CC5DB5-9F76-46EE-B834-329FBA547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b="29823"/>
          <a:stretch/>
        </p:blipFill>
        <p:spPr bwMode="auto">
          <a:xfrm>
            <a:off x="6740465" y="1940318"/>
            <a:ext cx="1573515" cy="469813"/>
          </a:xfrm>
          <a:prstGeom prst="rect">
            <a:avLst/>
          </a:prstGeom>
          <a:noFill/>
        </p:spPr>
      </p:pic>
      <p:sp>
        <p:nvSpPr>
          <p:cNvPr id="31" name="Text Box 30">
            <a:extLst>
              <a:ext uri="{FF2B5EF4-FFF2-40B4-BE49-F238E27FC236}">
                <a16:creationId xmlns:a16="http://schemas.microsoft.com/office/drawing/2014/main" id="{C36E5A61-5836-4710-BB6E-80A98DC46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0337" y="2406980"/>
            <a:ext cx="804862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Tamil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60A1625-3F37-B24B-5486-9C3EC2F62F81}"/>
              </a:ext>
            </a:extLst>
          </p:cNvPr>
          <p:cNvGrpSpPr/>
          <p:nvPr/>
        </p:nvGrpSpPr>
        <p:grpSpPr>
          <a:xfrm>
            <a:off x="4651779" y="6001726"/>
            <a:ext cx="1275136" cy="714070"/>
            <a:chOff x="4454230" y="6047682"/>
            <a:chExt cx="1275136" cy="71407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FB191F-9D54-4329-ABCC-DE773DADC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454230" y="6047682"/>
              <a:ext cx="1275136" cy="504291"/>
            </a:xfrm>
            <a:prstGeom prst="rect">
              <a:avLst/>
            </a:prstGeom>
            <a:noFill/>
          </p:spPr>
        </p:pic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BCD88537-05F9-47DF-B5DA-F9491AEE5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2050" y="6484753"/>
              <a:ext cx="62843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Thai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91932F5-B333-4E36-802C-FE8C7258A9B2}"/>
              </a:ext>
            </a:extLst>
          </p:cNvPr>
          <p:cNvSpPr txBox="1"/>
          <p:nvPr/>
        </p:nvSpPr>
        <p:spPr>
          <a:xfrm>
            <a:off x="3862924" y="4890607"/>
            <a:ext cx="457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  <a:hlinkClick r:id="rId13"/>
              </a:rPr>
              <a:t>https://sites.google.com/site/animeshchaturvedi07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9B6D13-3C77-4CD6-9EF1-1422AB64C411}"/>
              </a:ext>
            </a:extLst>
          </p:cNvPr>
          <p:cNvSpPr txBox="1"/>
          <p:nvPr/>
        </p:nvSpPr>
        <p:spPr>
          <a:xfrm>
            <a:off x="3194281" y="2753603"/>
            <a:ext cx="2185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ಧನ್ಯವಾದಗಳು</a:t>
            </a:r>
            <a:endParaRPr lang="en-IN" dirty="0"/>
          </a:p>
        </p:txBody>
      </p:sp>
      <p:sp>
        <p:nvSpPr>
          <p:cNvPr id="42" name="Text Box 21">
            <a:extLst>
              <a:ext uri="{FF2B5EF4-FFF2-40B4-BE49-F238E27FC236}">
                <a16:creationId xmlns:a16="http://schemas.microsoft.com/office/drawing/2014/main" id="{AC51865D-4BDB-46F0-B2A3-8067A119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1668" y="3048520"/>
            <a:ext cx="1120775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Kannada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DBBA65-A98C-4E92-9863-8A09B61F77C8}"/>
              </a:ext>
            </a:extLst>
          </p:cNvPr>
          <p:cNvSpPr txBox="1"/>
          <p:nvPr/>
        </p:nvSpPr>
        <p:spPr>
          <a:xfrm>
            <a:off x="5362871" y="1618554"/>
            <a:ext cx="1350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धन्यवादः</a:t>
            </a:r>
            <a:endParaRPr lang="en-IN" sz="2400" dirty="0"/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2A85547F-E63B-49D2-A73F-16CBC263D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011" y="1989605"/>
            <a:ext cx="1120775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Sanskrit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F79F0A7-441A-5B9E-8F8F-3AA16BDB231E}"/>
              </a:ext>
            </a:extLst>
          </p:cNvPr>
          <p:cNvGrpSpPr/>
          <p:nvPr/>
        </p:nvGrpSpPr>
        <p:grpSpPr>
          <a:xfrm>
            <a:off x="6186046" y="300088"/>
            <a:ext cx="1559166" cy="640251"/>
            <a:chOff x="6186046" y="300088"/>
            <a:chExt cx="1559166" cy="64025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4C0511A-3B8B-48F1-B627-0760AF769BE4}"/>
                </a:ext>
              </a:extLst>
            </p:cNvPr>
            <p:cNvSpPr txBox="1"/>
            <p:nvPr/>
          </p:nvSpPr>
          <p:spPr>
            <a:xfrm>
              <a:off x="6186046" y="300088"/>
              <a:ext cx="14116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b="1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Ευχαριστώ</a:t>
              </a:r>
              <a:endParaRPr lang="en-IN" dirty="0">
                <a:latin typeface="Perpetua" panose="02020502060401020303" pitchFamily="18" charset="0"/>
              </a:endParaRPr>
            </a:p>
          </p:txBody>
        </p:sp>
        <p:sp>
          <p:nvSpPr>
            <p:cNvPr id="49" name="Text Box 21">
              <a:extLst>
                <a:ext uri="{FF2B5EF4-FFF2-40B4-BE49-F238E27FC236}">
                  <a16:creationId xmlns:a16="http://schemas.microsoft.com/office/drawing/2014/main" id="{DD42F49D-A20B-455E-978F-18E940F57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4437" y="663340"/>
              <a:ext cx="1120775" cy="276999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823913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A0"/>
                  </a:solidFill>
                  <a:effectLst/>
                  <a:uLnTx/>
                  <a:uFillTx/>
                  <a:latin typeface="Perpetua"/>
                  <a:ea typeface="+mn-ea"/>
                  <a:cs typeface="Arial" charset="0"/>
                </a:rPr>
                <a:t>Greek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1A6E1BC-6688-ABBC-7508-8AC8A5B9C7A3}"/>
              </a:ext>
            </a:extLst>
          </p:cNvPr>
          <p:cNvSpPr txBox="1"/>
          <p:nvPr/>
        </p:nvSpPr>
        <p:spPr>
          <a:xfrm>
            <a:off x="3837976" y="3490663"/>
            <a:ext cx="1267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e-IN" dirty="0"/>
              <a:t>ధన్యవాదాలు</a:t>
            </a:r>
            <a:endParaRPr lang="en-IN" dirty="0"/>
          </a:p>
        </p:txBody>
      </p:sp>
      <p:sp>
        <p:nvSpPr>
          <p:cNvPr id="41" name="Text Box 21">
            <a:extLst>
              <a:ext uri="{FF2B5EF4-FFF2-40B4-BE49-F238E27FC236}">
                <a16:creationId xmlns:a16="http://schemas.microsoft.com/office/drawing/2014/main" id="{147F5036-9A00-4A44-D384-5A1421F7A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873" y="3783689"/>
            <a:ext cx="1120775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A0"/>
                </a:solidFill>
                <a:latin typeface="Perpetua"/>
                <a:cs typeface="Arial" charset="0"/>
              </a:rPr>
              <a:t>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elugu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A0"/>
              </a:solidFill>
              <a:effectLst/>
              <a:uLnTx/>
              <a:uFillTx/>
              <a:latin typeface="Perpetua"/>
              <a:ea typeface="+mn-ea"/>
              <a:cs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64D5A9-F09D-C0CF-2B2F-08FAA0FDDD1D}"/>
              </a:ext>
            </a:extLst>
          </p:cNvPr>
          <p:cNvSpPr txBox="1"/>
          <p:nvPr/>
        </p:nvSpPr>
        <p:spPr>
          <a:xfrm>
            <a:off x="4045005" y="2052625"/>
            <a:ext cx="1008030" cy="36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s-IN" dirty="0"/>
              <a:t>ধন্যবাদ</a:t>
            </a:r>
            <a:endParaRPr lang="en-IN" dirty="0"/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322A61EE-C4E3-62DC-B011-993A18D6E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077" y="4503890"/>
            <a:ext cx="1472132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Hindi &amp; Marathi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356BD-4904-EA92-2F74-F3FDC6305DDA}"/>
              </a:ext>
            </a:extLst>
          </p:cNvPr>
          <p:cNvSpPr txBox="1"/>
          <p:nvPr/>
        </p:nvSpPr>
        <p:spPr>
          <a:xfrm>
            <a:off x="7375641" y="3581638"/>
            <a:ext cx="84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gu-IN" dirty="0"/>
              <a:t>આભાર</a:t>
            </a:r>
            <a:endParaRPr lang="en-IN" dirty="0"/>
          </a:p>
        </p:txBody>
      </p:sp>
      <p:sp>
        <p:nvSpPr>
          <p:cNvPr id="55" name="Text Box 30">
            <a:extLst>
              <a:ext uri="{FF2B5EF4-FFF2-40B4-BE49-F238E27FC236}">
                <a16:creationId xmlns:a16="http://schemas.microsoft.com/office/drawing/2014/main" id="{E47A52BE-4A41-5CDE-D715-015241583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781" y="3828092"/>
            <a:ext cx="804862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A0"/>
                </a:solidFill>
                <a:latin typeface="Perpetua"/>
                <a:cs typeface="Arial" charset="0"/>
              </a:rPr>
              <a:t>Gujarati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A0"/>
              </a:solidFill>
              <a:effectLst/>
              <a:uLnTx/>
              <a:uFillTx/>
              <a:latin typeface="Perpetua"/>
              <a:ea typeface="+mn-ea"/>
              <a:cs typeface="Arial" charset="0"/>
            </a:endParaRPr>
          </a:p>
        </p:txBody>
      </p:sp>
      <p:sp>
        <p:nvSpPr>
          <p:cNvPr id="58" name="Text Box 21">
            <a:extLst>
              <a:ext uri="{FF2B5EF4-FFF2-40B4-BE49-F238E27FC236}">
                <a16:creationId xmlns:a16="http://schemas.microsoft.com/office/drawing/2014/main" id="{14C3C27E-2FCC-500B-CF34-1C71AD82E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713" y="2328896"/>
            <a:ext cx="1120775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A0"/>
                </a:solidFill>
                <a:latin typeface="Perpetua"/>
                <a:cs typeface="Arial" charset="0"/>
              </a:rPr>
              <a:t>Bangla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A0"/>
              </a:solidFill>
              <a:effectLst/>
              <a:uLnTx/>
              <a:uFillTx/>
              <a:latin typeface="Perpetua"/>
              <a:ea typeface="+mn-ea"/>
              <a:cs typeface="Arial" charset="0"/>
            </a:endParaRPr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C40D67CA-37E7-FB1D-DA2A-B6DA1BEF4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7336" y="2827079"/>
            <a:ext cx="775726" cy="297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ml-IN" altLang="en-US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Mangal" panose="02040503050203030202" pitchFamily="18" charset="0"/>
              </a:rPr>
              <a:t>നന്ദി</a:t>
            </a:r>
            <a:r>
              <a:rPr kumimoji="0" lang="ml-IN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Mangal" panose="02040503050203030202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 Box 30">
            <a:extLst>
              <a:ext uri="{FF2B5EF4-FFF2-40B4-BE49-F238E27FC236}">
                <a16:creationId xmlns:a16="http://schemas.microsoft.com/office/drawing/2014/main" id="{1CDBFB5A-C0C6-D37D-35E6-1F29292E0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2661" y="3137204"/>
            <a:ext cx="1025076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A0"/>
                </a:solidFill>
                <a:latin typeface="Perpetua"/>
                <a:cs typeface="Arial" charset="0"/>
              </a:rPr>
              <a:t>M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alayalam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A0"/>
              </a:solidFill>
              <a:effectLst/>
              <a:uLnTx/>
              <a:uFillTx/>
              <a:latin typeface="Perpetua"/>
              <a:ea typeface="+mn-ea"/>
              <a:cs typeface="Arial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8ACA81-D575-0EA7-2FDB-A55047E3F4D0}"/>
              </a:ext>
            </a:extLst>
          </p:cNvPr>
          <p:cNvSpPr txBox="1"/>
          <p:nvPr/>
        </p:nvSpPr>
        <p:spPr>
          <a:xfrm>
            <a:off x="4958540" y="4148018"/>
            <a:ext cx="968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a-IN" dirty="0"/>
              <a:t>ਧੰਨਵਾਦ</a:t>
            </a:r>
            <a:endParaRPr lang="en-IN" dirty="0"/>
          </a:p>
        </p:txBody>
      </p:sp>
      <p:sp>
        <p:nvSpPr>
          <p:cNvPr id="78" name="Text Box 21">
            <a:extLst>
              <a:ext uri="{FF2B5EF4-FFF2-40B4-BE49-F238E27FC236}">
                <a16:creationId xmlns:a16="http://schemas.microsoft.com/office/drawing/2014/main" id="{D2E1FFD2-22E0-850F-D130-322F092B2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658" y="4418960"/>
            <a:ext cx="1120775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l" defTabSz="8239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1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Perpetua"/>
                <a:ea typeface="+mn-ea"/>
                <a:cs typeface="Arial" charset="0"/>
              </a:rPr>
              <a:t>Punjabi</a:t>
            </a:r>
          </a:p>
        </p:txBody>
      </p:sp>
    </p:spTree>
    <p:extLst>
      <p:ext uri="{BB962C8B-B14F-4D97-AF65-F5344CB8AC3E}">
        <p14:creationId xmlns:p14="http://schemas.microsoft.com/office/powerpoint/2010/main" val="339858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4029-F39C-4277-B096-BC8A3001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4AC0-2F0C-4061-835B-0A4E27AD411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7153835" cy="4572000"/>
          </a:xfrm>
        </p:spPr>
        <p:txBody>
          <a:bodyPr>
            <a:normAutofit/>
          </a:bodyPr>
          <a:lstStyle/>
          <a:p>
            <a:r>
              <a:rPr lang="en-US" dirty="0"/>
              <a:t>Karp (1972) proved the TSP to be NP-hard, but effective heuristic approximation methods were developed (Lin and Kernighan, 1973). </a:t>
            </a:r>
          </a:p>
          <a:p>
            <a:r>
              <a:rPr lang="en-US" dirty="0"/>
              <a:t>The traveling-salesperson problem (TSP) is a standard combinatorial problem in theoretical computer science (Lawler et al., 1992). </a:t>
            </a:r>
          </a:p>
          <a:p>
            <a:r>
              <a:rPr lang="en-US" dirty="0"/>
              <a:t>Arora (1998) devised a fully polynomial approximation scheme for Euclidean </a:t>
            </a:r>
            <a:r>
              <a:rPr lang="en-US" dirty="0" err="1"/>
              <a:t>TSPs.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C1F42-4A8E-4FDA-BDBB-736D38CFB6D7}"/>
              </a:ext>
            </a:extLst>
          </p:cNvPr>
          <p:cNvSpPr txBox="1"/>
          <p:nvPr/>
        </p:nvSpPr>
        <p:spPr>
          <a:xfrm>
            <a:off x="286870" y="5585029"/>
            <a:ext cx="11618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TimesNewRomanPSMT"/>
              </a:rPr>
              <a:t>Cormen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, T. H., </a:t>
            </a:r>
            <a:r>
              <a:rPr lang="en-IN" dirty="0" err="1">
                <a:solidFill>
                  <a:srgbClr val="000000"/>
                </a:solidFill>
                <a:latin typeface="TimesNewRomanPSMT"/>
              </a:rPr>
              <a:t>Leiserson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, C. E., Rivest, R. L., &amp; Stein, C. (2009). </a:t>
            </a:r>
            <a:r>
              <a:rPr lang="en-IN" i="1" dirty="0">
                <a:solidFill>
                  <a:srgbClr val="000000"/>
                </a:solidFill>
                <a:latin typeface="TimesNewRomanPS-ItalicMT"/>
              </a:rPr>
              <a:t>Introduction to Algorithms 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(Vol. 3, pp. 624-642). Cambridge: MIT press.</a:t>
            </a:r>
          </a:p>
          <a:p>
            <a:r>
              <a:rPr lang="en-US" dirty="0"/>
              <a:t>Stuart Russel, and Peter Norvig. "Artificial intelligence: A modern approach. Third edit." Upper Saddle River, New Jersey 7458 (2015). </a:t>
            </a:r>
            <a:r>
              <a:rPr lang="en-US" dirty="0">
                <a:hlinkClick r:id="rId2"/>
              </a:rPr>
              <a:t>http://aima.cs.berkeley.edu/</a:t>
            </a:r>
            <a:endParaRPr lang="en-IN" dirty="0">
              <a:solidFill>
                <a:srgbClr val="000000"/>
              </a:solidFill>
              <a:latin typeface="TimesNewRomanPSM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69AB-CF8C-4616-92BC-B4B071231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947" y="1000549"/>
            <a:ext cx="3829516" cy="44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847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4029-F39C-4277-B096-BC8A3001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D4AC0-2F0C-4061-835B-0A4E27AD41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VLSI layout methods are surveyed by </a:t>
            </a:r>
            <a:r>
              <a:rPr lang="en-IN" dirty="0" err="1"/>
              <a:t>Shahookar</a:t>
            </a:r>
            <a:r>
              <a:rPr lang="en-IN" dirty="0"/>
              <a:t> and </a:t>
            </a:r>
            <a:r>
              <a:rPr lang="en-IN" dirty="0" err="1"/>
              <a:t>Mazumder</a:t>
            </a:r>
            <a:r>
              <a:rPr lang="en-IN" dirty="0"/>
              <a:t> (1991), and many layout optimization papers appear in VLSI journals.</a:t>
            </a:r>
          </a:p>
          <a:p>
            <a:r>
              <a:rPr lang="en-US" dirty="0"/>
              <a:t>Approximation in Mini-Max is to cut the search off at some 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C1F42-4A8E-4FDA-BDBB-736D38CFB6D7}"/>
              </a:ext>
            </a:extLst>
          </p:cNvPr>
          <p:cNvSpPr txBox="1"/>
          <p:nvPr/>
        </p:nvSpPr>
        <p:spPr>
          <a:xfrm>
            <a:off x="286870" y="5585029"/>
            <a:ext cx="11618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solidFill>
                  <a:srgbClr val="000000"/>
                </a:solidFill>
                <a:latin typeface="TimesNewRomanPSMT"/>
              </a:rPr>
              <a:t>Cormen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, T. H., </a:t>
            </a:r>
            <a:r>
              <a:rPr lang="en-IN" dirty="0" err="1">
                <a:solidFill>
                  <a:srgbClr val="000000"/>
                </a:solidFill>
                <a:latin typeface="TimesNewRomanPSMT"/>
              </a:rPr>
              <a:t>Leiserson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, C. E., Rivest, R. L., &amp; Stein, C. (2009). </a:t>
            </a:r>
            <a:r>
              <a:rPr lang="en-IN" i="1" dirty="0">
                <a:solidFill>
                  <a:srgbClr val="000000"/>
                </a:solidFill>
                <a:latin typeface="TimesNewRomanPS-ItalicMT"/>
              </a:rPr>
              <a:t>Introduction to Algorithms </a:t>
            </a:r>
            <a:r>
              <a:rPr lang="en-IN" dirty="0">
                <a:solidFill>
                  <a:srgbClr val="000000"/>
                </a:solidFill>
                <a:latin typeface="TimesNewRomanPSMT"/>
              </a:rPr>
              <a:t>(Vol. 3, pp. 624-642). Cambridge: MIT press.</a:t>
            </a:r>
          </a:p>
          <a:p>
            <a:r>
              <a:rPr lang="en-US" dirty="0"/>
              <a:t>Stuart Russel, and Peter Norvig. "Artificial intelligence: A modern approach. Third edit." Upper Saddle River, New Jersey 7458 (2015). </a:t>
            </a:r>
            <a:r>
              <a:rPr lang="en-US" dirty="0">
                <a:hlinkClick r:id="rId2"/>
              </a:rPr>
              <a:t>http://aima.cs.berkeley.edu/</a:t>
            </a:r>
            <a:endParaRPr lang="en-IN" dirty="0">
              <a:solidFill>
                <a:srgbClr val="000000"/>
              </a:solidFill>
              <a:latin typeface="TimesNewRomanPSMT"/>
            </a:endParaRPr>
          </a:p>
        </p:txBody>
      </p:sp>
      <p:pic>
        <p:nvPicPr>
          <p:cNvPr id="22532" name="Picture 4" descr="Design Projects in VLSI Systems I | Stanford Online">
            <a:extLst>
              <a:ext uri="{FF2B5EF4-FFF2-40B4-BE49-F238E27FC236}">
                <a16:creationId xmlns:a16="http://schemas.microsoft.com/office/drawing/2014/main" id="{7C38C946-DA61-4A91-95A8-39E1C086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052" y="2805952"/>
            <a:ext cx="4798418" cy="26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355FCA8-08FF-42C4-963C-6BFDE926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05952"/>
            <a:ext cx="5319206" cy="269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049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with </a:t>
            </a:r>
            <a:r>
              <a:rPr dirty="0"/>
              <a:t>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447800"/>
            <a:ext cx="10363200" cy="4990322"/>
          </a:xfrm>
        </p:spPr>
        <p:txBody>
          <a:bodyPr>
            <a:normAutofit fontScale="92500" lnSpcReduction="10000"/>
          </a:bodyPr>
          <a:lstStyle/>
          <a:p>
            <a:r>
              <a:rPr dirty="0"/>
              <a:t>Used when NP-Hard problems are difficult to solve exactly</a:t>
            </a:r>
          </a:p>
          <a:p>
            <a:r>
              <a:rPr dirty="0"/>
              <a:t>Approximation provides near-optimal solutions efficiently</a:t>
            </a:r>
            <a:endParaRPr lang="en-IN" dirty="0"/>
          </a:p>
          <a:p>
            <a:r>
              <a:rPr lang="en-IN" dirty="0"/>
              <a:t>When a problem is </a:t>
            </a:r>
            <a:r>
              <a:rPr lang="en-IN" b="1" dirty="0"/>
              <a:t>NP-Complete or NP-Hard</a:t>
            </a:r>
            <a:r>
              <a:rPr lang="en-IN" dirty="0"/>
              <a:t>, exact polynomial-time solutions likely don’t exist. So, </a:t>
            </a:r>
            <a:r>
              <a:rPr lang="en-IN" b="1" dirty="0"/>
              <a:t>Approximation</a:t>
            </a:r>
            <a:r>
              <a:rPr lang="en-IN" dirty="0"/>
              <a:t> becomes important.</a:t>
            </a:r>
          </a:p>
          <a:p>
            <a:r>
              <a:rPr lang="en-IN" dirty="0"/>
              <a:t>Examples:</a:t>
            </a:r>
          </a:p>
          <a:p>
            <a:pPr lvl="1"/>
            <a:r>
              <a:rPr lang="en-IN" b="1" dirty="0"/>
              <a:t>Traveling Salesman Problem (TSP)</a:t>
            </a:r>
            <a:r>
              <a:rPr lang="en-IN" dirty="0"/>
              <a:t> → NP-Hard</a:t>
            </a:r>
            <a:br>
              <a:rPr lang="en-IN" dirty="0"/>
            </a:br>
            <a:r>
              <a:rPr lang="en-IN" dirty="0"/>
              <a:t>✓ Polynomial approximation with guarantees</a:t>
            </a:r>
          </a:p>
          <a:p>
            <a:pPr lvl="1"/>
            <a:r>
              <a:rPr lang="en-IN" b="1" dirty="0"/>
              <a:t>Vertex Cover</a:t>
            </a:r>
            <a:r>
              <a:rPr lang="en-IN" dirty="0"/>
              <a:t> → NP-Complete</a:t>
            </a:r>
            <a:br>
              <a:rPr lang="en-IN" dirty="0"/>
            </a:br>
            <a:r>
              <a:rPr lang="en-IN" dirty="0"/>
              <a:t>✓ 2-approximation algorithm exists</a:t>
            </a:r>
          </a:p>
          <a:p>
            <a:pPr lvl="1"/>
            <a:r>
              <a:rPr lang="en-IN" b="1" dirty="0"/>
              <a:t>Knapsack</a:t>
            </a:r>
            <a:r>
              <a:rPr lang="en-IN" dirty="0"/>
              <a:t> → NP-Complete</a:t>
            </a:r>
            <a:br>
              <a:rPr lang="en-IN" dirty="0"/>
            </a:br>
            <a:r>
              <a:rPr lang="en-IN" dirty="0"/>
              <a:t>✓ Fully Polynomial Time Approximation Scheme (FPTAS)</a:t>
            </a:r>
          </a:p>
          <a:p>
            <a:r>
              <a:rPr lang="en-IN" dirty="0"/>
              <a:t>Approximation is a way to handle NP-Hard problems </a:t>
            </a:r>
            <a:r>
              <a:rPr lang="en-IN" b="1" dirty="0"/>
              <a:t>efficiently</a:t>
            </a:r>
            <a:r>
              <a:rPr lang="en-IN" dirty="0"/>
              <a:t>, trading accuracy for speed.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90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6B7DD35-AE75-E276-F59E-DE647BDB6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98F15-2A51-201A-A104-3C5324FA5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Probability and AI</a:t>
            </a:r>
          </a:p>
        </p:txBody>
      </p:sp>
    </p:spTree>
    <p:extLst>
      <p:ext uri="{BB962C8B-B14F-4D97-AF65-F5344CB8AC3E}">
        <p14:creationId xmlns:p14="http://schemas.microsoft.com/office/powerpoint/2010/main" val="185855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054C-A502-44C9-9ACA-BCB29AD0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Vs 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6D0F-C99A-4D36-AADF-E59446DBEB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Deterministic system are predictable. </a:t>
            </a:r>
          </a:p>
          <a:p>
            <a:pPr lvl="1"/>
            <a:r>
              <a:rPr lang="en-US" dirty="0"/>
              <a:t>The state of the system can be forecasted for given input, constraints, and mathematical model.</a:t>
            </a:r>
          </a:p>
          <a:p>
            <a:pPr lvl="1"/>
            <a:r>
              <a:rPr lang="en-US" dirty="0"/>
              <a:t>States of a deterministic system are pre-determined.</a:t>
            </a:r>
          </a:p>
          <a:p>
            <a:r>
              <a:rPr lang="en-IN" dirty="0"/>
              <a:t>Non-Deterministic system are unpredictable</a:t>
            </a:r>
          </a:p>
          <a:p>
            <a:pPr lvl="1"/>
            <a:r>
              <a:rPr lang="en-IN" dirty="0"/>
              <a:t>Stochastic</a:t>
            </a:r>
            <a:r>
              <a:rPr lang="en-US" dirty="0"/>
              <a:t> and Probabilistic are usually used interchangeably. </a:t>
            </a:r>
          </a:p>
          <a:p>
            <a:pPr lvl="1"/>
            <a:r>
              <a:rPr lang="en-US" dirty="0"/>
              <a:t>Both represent the randomness present in the system. </a:t>
            </a:r>
          </a:p>
          <a:p>
            <a:pPr lvl="1"/>
            <a:r>
              <a:rPr lang="en-US" dirty="0"/>
              <a:t>Probabilistic is superset concept of stochastic.</a:t>
            </a:r>
          </a:p>
          <a:p>
            <a:endParaRPr lang="en-IN" dirty="0"/>
          </a:p>
        </p:txBody>
      </p:sp>
      <p:pic>
        <p:nvPicPr>
          <p:cNvPr id="18434" name="Picture 2" descr="Probability distributions. Constructing probability distribution… | by  dharmanath patil 🤟🏻 | Analytics Vidhya | Medium">
            <a:extLst>
              <a:ext uri="{FF2B5EF4-FFF2-40B4-BE49-F238E27FC236}">
                <a16:creationId xmlns:a16="http://schemas.microsoft.com/office/drawing/2014/main" id="{2BB50DB0-2180-4122-8D7D-435A7793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786" y="4464735"/>
            <a:ext cx="4986971" cy="22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74290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E9DC5-7C32-43A7-A1D0-5E6E9FE6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Vs Stochastic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41BCB-9924-423F-9DEE-D0213F1D0AF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5033682"/>
          </a:xfrm>
        </p:spPr>
        <p:txBody>
          <a:bodyPr>
            <a:normAutofit/>
          </a:bodyPr>
          <a:lstStyle/>
          <a:p>
            <a:r>
              <a:rPr lang="en-US" sz="2400" dirty="0"/>
              <a:t>Probabilistic models are independent of time, </a:t>
            </a:r>
          </a:p>
          <a:p>
            <a:pPr lvl="1"/>
            <a:r>
              <a:rPr lang="en-US" dirty="0"/>
              <a:t>which describes system with numerical chances or likelihood of an event to occur.</a:t>
            </a:r>
          </a:p>
          <a:p>
            <a:pPr lvl="1"/>
            <a:r>
              <a:rPr lang="en-US" dirty="0"/>
              <a:t>E.g., Lottery numbers are independent of each other. </a:t>
            </a:r>
          </a:p>
          <a:p>
            <a:pPr lvl="1"/>
            <a:r>
              <a:rPr lang="en-US" dirty="0"/>
              <a:t>Each instance is determined by the same probability distributions, but with no memory of older instance.</a:t>
            </a:r>
          </a:p>
          <a:p>
            <a:r>
              <a:rPr lang="en-US" sz="2400" dirty="0"/>
              <a:t>Stochastic models are time dependent systems, </a:t>
            </a:r>
          </a:p>
          <a:p>
            <a:pPr lvl="1"/>
            <a:r>
              <a:rPr lang="en-US" dirty="0"/>
              <a:t>whose changes are described by its past and probabilities for successive changes. </a:t>
            </a:r>
          </a:p>
          <a:p>
            <a:pPr lvl="1"/>
            <a:r>
              <a:rPr lang="en-US" dirty="0"/>
              <a:t>E.g., Price of a stock is its old price and an uncertain change. </a:t>
            </a:r>
          </a:p>
          <a:p>
            <a:pPr lvl="1"/>
            <a:r>
              <a:rPr lang="en-US" dirty="0"/>
              <a:t>The uncertainty are small, which is semi-predictable. </a:t>
            </a:r>
          </a:p>
          <a:p>
            <a:pPr lvl="1"/>
            <a:r>
              <a:rPr lang="en-US" dirty="0"/>
              <a:t>If the stock was closed at 100, </a:t>
            </a:r>
          </a:p>
          <a:p>
            <a:pPr lvl="2"/>
            <a:r>
              <a:rPr lang="en-US" sz="2400" dirty="0"/>
              <a:t>then its opening value is predictable around 90 or 110.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EAD1C-D4DC-4A44-B94C-99499EF869D5}"/>
              </a:ext>
            </a:extLst>
          </p:cNvPr>
          <p:cNvSpPr txBox="1"/>
          <p:nvPr/>
        </p:nvSpPr>
        <p:spPr>
          <a:xfrm>
            <a:off x="304800" y="615831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https://qr.ae/pvU18E</a:t>
            </a:r>
            <a:endParaRPr lang="en-IN" dirty="0"/>
          </a:p>
          <a:p>
            <a:r>
              <a:rPr lang="en-IN" dirty="0">
                <a:hlinkClick r:id="rId3"/>
              </a:rPr>
              <a:t>https://qr.ae/pvU11n</a:t>
            </a:r>
            <a:r>
              <a:rPr lang="en-IN" dirty="0"/>
              <a:t>  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413EEF2-E811-40BD-843C-12B0DBFE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03" y="70688"/>
            <a:ext cx="3928597" cy="19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portant Functions of Stock Exchange | Indiabulls Securities Blog">
            <a:extLst>
              <a:ext uri="{FF2B5EF4-FFF2-40B4-BE49-F238E27FC236}">
                <a16:creationId xmlns:a16="http://schemas.microsoft.com/office/drawing/2014/main" id="{E7C2056F-34B9-45CB-83DB-06536380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00" y="4606078"/>
            <a:ext cx="3349859" cy="187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606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361E-53A0-4315-AF46-E94AF4B1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Stochastic and Chaotic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FC2D4-0A6F-44A5-BD18-711926AF3CB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219198" y="1447799"/>
            <a:ext cx="6830293" cy="48992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chaotic</a:t>
            </a:r>
            <a:r>
              <a:rPr lang="en-US" dirty="0"/>
              <a:t> system is deterministic in theory. </a:t>
            </a:r>
          </a:p>
          <a:p>
            <a:pPr lvl="1"/>
            <a:r>
              <a:rPr lang="en-US" dirty="0"/>
              <a:t>It responds drastically to infinitesimal changes in initial and boundary conditions, making it in practice unpredictable and unstable.</a:t>
            </a:r>
          </a:p>
          <a:p>
            <a:r>
              <a:rPr lang="en-US" dirty="0"/>
              <a:t>Deterministic chaos, or simply Chaos. </a:t>
            </a:r>
          </a:p>
          <a:p>
            <a:r>
              <a:rPr lang="en-US" b="1" dirty="0"/>
              <a:t>Chaos: </a:t>
            </a:r>
            <a:r>
              <a:rPr lang="en-US" dirty="0"/>
              <a:t>“When the present determines the future, but the approximate present does not approximately determine the future.”</a:t>
            </a:r>
          </a:p>
          <a:p>
            <a:r>
              <a:rPr lang="en-US" dirty="0"/>
              <a:t>A </a:t>
            </a:r>
            <a:r>
              <a:rPr lang="en-US" b="1" dirty="0"/>
              <a:t>stochastic</a:t>
            </a:r>
            <a:r>
              <a:rPr lang="en-US" dirty="0"/>
              <a:t> system is a random phenomenon. </a:t>
            </a:r>
          </a:p>
          <a:p>
            <a:r>
              <a:rPr lang="en-US" dirty="0"/>
              <a:t>Stochastic and Chaotic two terms interchangeably.</a:t>
            </a:r>
          </a:p>
          <a:p>
            <a:r>
              <a:rPr lang="en-US" dirty="0"/>
              <a:t>It is hard to distinguish between chaotic and stochastic systems.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7A13C-EE55-4FF3-8EA9-8529CD4F12D8}"/>
              </a:ext>
            </a:extLst>
          </p:cNvPr>
          <p:cNvSpPr txBox="1"/>
          <p:nvPr/>
        </p:nvSpPr>
        <p:spPr>
          <a:xfrm>
            <a:off x="223779" y="61521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https://en.wikipedia.org/wiki/Chaos_theory</a:t>
            </a:r>
            <a:endParaRPr lang="en-IN" dirty="0"/>
          </a:p>
          <a:p>
            <a:r>
              <a:rPr lang="en-IN" dirty="0">
                <a:hlinkClick r:id="rId3"/>
              </a:rPr>
              <a:t>https://qr.ae/pvU11A</a:t>
            </a:r>
            <a:r>
              <a:rPr lang="en-IN" dirty="0"/>
              <a:t>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D1B995-9A9A-420F-BA3A-E23CEBC4156A}"/>
              </a:ext>
            </a:extLst>
          </p:cNvPr>
          <p:cNvGrpSpPr/>
          <p:nvPr/>
        </p:nvGrpSpPr>
        <p:grpSpPr>
          <a:xfrm>
            <a:off x="7665161" y="2952656"/>
            <a:ext cx="4303060" cy="3630706"/>
            <a:chOff x="7291568" y="1053677"/>
            <a:chExt cx="4667350" cy="441479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AA72DD1-5CBE-4438-BF15-1FB5CB6EB85D}"/>
                </a:ext>
              </a:extLst>
            </p:cNvPr>
            <p:cNvSpPr/>
            <p:nvPr/>
          </p:nvSpPr>
          <p:spPr>
            <a:xfrm>
              <a:off x="7853087" y="1577787"/>
              <a:ext cx="2052917" cy="389068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4DBF3D6-8089-48C7-B073-5D4F50475C9F}"/>
                </a:ext>
              </a:extLst>
            </p:cNvPr>
            <p:cNvSpPr/>
            <p:nvPr/>
          </p:nvSpPr>
          <p:spPr>
            <a:xfrm>
              <a:off x="9906001" y="1577786"/>
              <a:ext cx="2052917" cy="3890683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C017116-914D-4699-B550-88A55A78B6A5}"/>
                </a:ext>
              </a:extLst>
            </p:cNvPr>
            <p:cNvSpPr/>
            <p:nvPr/>
          </p:nvSpPr>
          <p:spPr>
            <a:xfrm rot="5400000">
              <a:off x="8879542" y="2389096"/>
              <a:ext cx="2052917" cy="410583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CA8DAF-230F-4D68-BDB2-0FC994EF955E}"/>
                </a:ext>
              </a:extLst>
            </p:cNvPr>
            <p:cNvSpPr/>
            <p:nvPr/>
          </p:nvSpPr>
          <p:spPr>
            <a:xfrm>
              <a:off x="8218163" y="1073835"/>
              <a:ext cx="1282723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Random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74536A-2353-45C2-9DDA-6A3233C85A4F}"/>
                </a:ext>
              </a:extLst>
            </p:cNvPr>
            <p:cNvSpPr/>
            <p:nvPr/>
          </p:nvSpPr>
          <p:spPr>
            <a:xfrm>
              <a:off x="9944303" y="1053677"/>
              <a:ext cx="1976310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Deterministic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C598DA-3595-42A4-9864-B742BA513B0A}"/>
                </a:ext>
              </a:extLst>
            </p:cNvPr>
            <p:cNvSpPr/>
            <p:nvPr/>
          </p:nvSpPr>
          <p:spPr>
            <a:xfrm>
              <a:off x="8143222" y="4108075"/>
              <a:ext cx="147264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Stochastic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2345F0-EE98-4344-B742-72620A595212}"/>
                </a:ext>
              </a:extLst>
            </p:cNvPr>
            <p:cNvSpPr/>
            <p:nvPr/>
          </p:nvSpPr>
          <p:spPr>
            <a:xfrm>
              <a:off x="10340791" y="4108075"/>
              <a:ext cx="1183337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Chaotic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F03076-4D1C-4B7B-BC66-BA443398068E}"/>
                </a:ext>
              </a:extLst>
            </p:cNvPr>
            <p:cNvSpPr/>
            <p:nvPr/>
          </p:nvSpPr>
          <p:spPr>
            <a:xfrm rot="16200000">
              <a:off x="6539599" y="4180400"/>
              <a:ext cx="202715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rgbClr val="FF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Unpredictable</a:t>
              </a:r>
            </a:p>
          </p:txBody>
        </p:sp>
      </p:grpSp>
      <p:pic>
        <p:nvPicPr>
          <p:cNvPr id="17" name="Picture 6" descr="A Twisted Path to Equation-Free Prediction | Quanta Magazine">
            <a:extLst>
              <a:ext uri="{FF2B5EF4-FFF2-40B4-BE49-F238E27FC236}">
                <a16:creationId xmlns:a16="http://schemas.microsoft.com/office/drawing/2014/main" id="{A74B502C-A2BC-4EB0-AF0E-990930CC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544" y="188043"/>
            <a:ext cx="3628184" cy="20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283414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15620</TotalTime>
  <Words>2466</Words>
  <Application>Microsoft Office PowerPoint</Application>
  <PresentationFormat>Widescreen</PresentationFormat>
  <Paragraphs>292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Arial</vt:lpstr>
      <vt:lpstr>Brush Script</vt:lpstr>
      <vt:lpstr>Calibri</vt:lpstr>
      <vt:lpstr>Comic Sans MS</vt:lpstr>
      <vt:lpstr>Franklin Gothic Book</vt:lpstr>
      <vt:lpstr>Garamond</vt:lpstr>
      <vt:lpstr>inherit</vt:lpstr>
      <vt:lpstr>Mangal</vt:lpstr>
      <vt:lpstr>Nimrod</vt:lpstr>
      <vt:lpstr>Perpetua</vt:lpstr>
      <vt:lpstr>Rockwell</vt:lpstr>
      <vt:lpstr>TimesNewRomanPS-ItalicMT</vt:lpstr>
      <vt:lpstr>TimesNewRomanPSMT</vt:lpstr>
      <vt:lpstr>Verdana</vt:lpstr>
      <vt:lpstr>Wingdings</vt:lpstr>
      <vt:lpstr>Wingdings 2</vt:lpstr>
      <vt:lpstr>Equity</vt:lpstr>
      <vt:lpstr>Drawing</vt:lpstr>
      <vt:lpstr>Approximation, Probability, and Optimization</vt:lpstr>
      <vt:lpstr>Approximation</vt:lpstr>
      <vt:lpstr>Approximation</vt:lpstr>
      <vt:lpstr>Approximation</vt:lpstr>
      <vt:lpstr>AI with Approximation</vt:lpstr>
      <vt:lpstr>Probability and AI</vt:lpstr>
      <vt:lpstr>Probabilistic Vs Stochastic</vt:lpstr>
      <vt:lpstr>Probabilistic Vs Stochastic</vt:lpstr>
      <vt:lpstr>Stochastic and Chaotic</vt:lpstr>
      <vt:lpstr>AI with Probability</vt:lpstr>
      <vt:lpstr>Optimization and AI</vt:lpstr>
      <vt:lpstr>Optimization</vt:lpstr>
      <vt:lpstr>Optimization</vt:lpstr>
      <vt:lpstr>Combinatorial optimization </vt:lpstr>
      <vt:lpstr>Constrained optimization</vt:lpstr>
      <vt:lpstr>Multimodal optimization</vt:lpstr>
      <vt:lpstr>AI with Optimization</vt:lpstr>
      <vt:lpstr>Approximation, Probability, and Optimization</vt:lpstr>
      <vt:lpstr>AI with Approximation, Probability, Optimization </vt:lpstr>
      <vt:lpstr>P and NP</vt:lpstr>
      <vt:lpstr>AI's Historical Approach to Complex Problems</vt:lpstr>
      <vt:lpstr>How Modern AI Tackles NP-Hard Problems</vt:lpstr>
      <vt:lpstr>Artificial Neural Networks &amp; Complexity</vt:lpstr>
      <vt:lpstr>Future Intersection of AI</vt:lpstr>
      <vt:lpstr>Summary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Optimization, Approximation, and Stochastic</dc:title>
  <dc:creator>AnimeshChaturvedi</dc:creator>
  <cp:lastModifiedBy>Animesh Chaturvedi</cp:lastModifiedBy>
  <cp:revision>1230</cp:revision>
  <dcterms:created xsi:type="dcterms:W3CDTF">2021-03-20T14:46:23Z</dcterms:created>
  <dcterms:modified xsi:type="dcterms:W3CDTF">2025-11-02T12:41:20Z</dcterms:modified>
</cp:coreProperties>
</file>